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42"/>
  </p:notesMasterIdLst>
  <p:handoutMasterIdLst>
    <p:handoutMasterId r:id="rId43"/>
  </p:handoutMasterIdLst>
  <p:sldIdLst>
    <p:sldId id="256" r:id="rId2"/>
    <p:sldId id="414" r:id="rId3"/>
    <p:sldId id="448" r:id="rId4"/>
    <p:sldId id="449" r:id="rId5"/>
    <p:sldId id="446" r:id="rId6"/>
    <p:sldId id="447" r:id="rId7"/>
    <p:sldId id="457" r:id="rId8"/>
    <p:sldId id="415" r:id="rId9"/>
    <p:sldId id="416" r:id="rId10"/>
    <p:sldId id="417" r:id="rId11"/>
    <p:sldId id="421" r:id="rId12"/>
    <p:sldId id="425" r:id="rId13"/>
    <p:sldId id="426" r:id="rId14"/>
    <p:sldId id="427" r:id="rId15"/>
    <p:sldId id="428" r:id="rId16"/>
    <p:sldId id="431" r:id="rId17"/>
    <p:sldId id="420" r:id="rId18"/>
    <p:sldId id="433" r:id="rId19"/>
    <p:sldId id="435" r:id="rId20"/>
    <p:sldId id="434" r:id="rId21"/>
    <p:sldId id="459" r:id="rId22"/>
    <p:sldId id="436" r:id="rId23"/>
    <p:sldId id="440" r:id="rId24"/>
    <p:sldId id="460" r:id="rId25"/>
    <p:sldId id="441" r:id="rId26"/>
    <p:sldId id="442" r:id="rId27"/>
    <p:sldId id="443" r:id="rId28"/>
    <p:sldId id="444" r:id="rId29"/>
    <p:sldId id="445" r:id="rId30"/>
    <p:sldId id="456" r:id="rId31"/>
    <p:sldId id="461" r:id="rId32"/>
    <p:sldId id="462" r:id="rId33"/>
    <p:sldId id="463" r:id="rId34"/>
    <p:sldId id="464" r:id="rId35"/>
    <p:sldId id="450" r:id="rId36"/>
    <p:sldId id="451" r:id="rId37"/>
    <p:sldId id="452" r:id="rId38"/>
    <p:sldId id="453" r:id="rId39"/>
    <p:sldId id="454" r:id="rId40"/>
    <p:sldId id="45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C4298-8AB8-BC42-9BDB-D0EC613361F1}">
          <p14:sldIdLst>
            <p14:sldId id="256"/>
            <p14:sldId id="414"/>
            <p14:sldId id="448"/>
            <p14:sldId id="449"/>
            <p14:sldId id="446"/>
            <p14:sldId id="447"/>
            <p14:sldId id="457"/>
            <p14:sldId id="415"/>
            <p14:sldId id="416"/>
            <p14:sldId id="417"/>
            <p14:sldId id="421"/>
            <p14:sldId id="425"/>
            <p14:sldId id="426"/>
            <p14:sldId id="427"/>
            <p14:sldId id="428"/>
            <p14:sldId id="431"/>
            <p14:sldId id="420"/>
            <p14:sldId id="433"/>
            <p14:sldId id="435"/>
            <p14:sldId id="434"/>
            <p14:sldId id="459"/>
            <p14:sldId id="436"/>
            <p14:sldId id="440"/>
            <p14:sldId id="460"/>
            <p14:sldId id="441"/>
            <p14:sldId id="442"/>
            <p14:sldId id="443"/>
            <p14:sldId id="444"/>
            <p14:sldId id="445"/>
            <p14:sldId id="456"/>
          </p14:sldIdLst>
        </p14:section>
        <p14:section name="Backup" id="{70268CE9-0711-5342-8A40-6F583B178681}">
          <p14:sldIdLst>
            <p14:sldId id="461"/>
            <p14:sldId id="462"/>
            <p14:sldId id="463"/>
            <p14:sldId id="464"/>
            <p14:sldId id="450"/>
            <p14:sldId id="451"/>
            <p14:sldId id="452"/>
            <p14:sldId id="453"/>
            <p14:sldId id="454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1"/>
    <p:restoredTop sz="94751"/>
  </p:normalViewPr>
  <p:slideViewPr>
    <p:cSldViewPr snapToGrid="0" snapToObjects="1" showGuides="1">
      <p:cViewPr>
        <p:scale>
          <a:sx n="83" d="100"/>
          <a:sy n="83" d="100"/>
        </p:scale>
        <p:origin x="1144" y="976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4" Type="http://schemas.openxmlformats.org/officeDocument/2006/relationships/chartUserShapes" Target="../drawings/drawing1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4" Type="http://schemas.openxmlformats.org/officeDocument/2006/relationships/chartUserShapes" Target="../drawings/drawing2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4" Type="http://schemas.openxmlformats.org/officeDocument/2006/relationships/chartUserShapes" Target="../drawings/drawing3.xm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4" Type="http://schemas.openxmlformats.org/officeDocument/2006/relationships/chartUserShapes" Target="../drawings/drawing4.xml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4" Type="http://schemas.openxmlformats.org/officeDocument/2006/relationships/chartUserShapes" Target="../drawings/drawing5.xml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Workloads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CT-Thwarted</c:v>
                </c:pt>
                <c:pt idx="1">
                  <c:v>CT-Favored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71.6</c:v>
                </c:pt>
                <c:pt idx="1">
                  <c:v>28.4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run_sampling_time_sensitivity_a!$K$1</c:f>
              <c:strCache>
                <c:ptCount val="1"/>
                <c:pt idx="0">
                  <c:v>20 msec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run_sampling_time_sensitivity_a!$A$2:$A$37</c:f>
              <c:strCache>
                <c:ptCount val="36"/>
                <c:pt idx="0">
                  <c:v>milc1 gcc_base3</c:v>
                </c:pt>
                <c:pt idx="1">
                  <c:v>streamcluster1 gcc_base3</c:v>
                </c:pt>
                <c:pt idx="2">
                  <c:v>milc1 gcc_base6</c:v>
                </c:pt>
                <c:pt idx="3">
                  <c:v>milc1 gcc_base8</c:v>
                </c:pt>
                <c:pt idx="4">
                  <c:v>milc1 gcc_base5</c:v>
                </c:pt>
                <c:pt idx="5">
                  <c:v>soplex2 gcc_base3</c:v>
                </c:pt>
                <c:pt idx="6">
                  <c:v>streamcluster1 gcc_base8</c:v>
                </c:pt>
                <c:pt idx="7">
                  <c:v>GemsFDTD1 gcc_base3</c:v>
                </c:pt>
                <c:pt idx="8">
                  <c:v>streamcluster1 gcc_base6</c:v>
                </c:pt>
                <c:pt idx="9">
                  <c:v>streamcluster1 gcc_base5</c:v>
                </c:pt>
                <c:pt idx="10">
                  <c:v>milc1 gcc_base4</c:v>
                </c:pt>
                <c:pt idx="11">
                  <c:v>libquantum1 gcc_base3</c:v>
                </c:pt>
                <c:pt idx="12">
                  <c:v>streamcluster1 gcc_base4</c:v>
                </c:pt>
                <c:pt idx="13">
                  <c:v>GemsFDTD1 gcc_base6</c:v>
                </c:pt>
                <c:pt idx="14">
                  <c:v>GemsFDTD1 gcc_base5</c:v>
                </c:pt>
                <c:pt idx="15">
                  <c:v>GemsFDTD1 gcc_base8</c:v>
                </c:pt>
                <c:pt idx="16">
                  <c:v>streamcluster1 hmmer2</c:v>
                </c:pt>
                <c:pt idx="17">
                  <c:v>perlbench2 bwaves1</c:v>
                </c:pt>
                <c:pt idx="18">
                  <c:v>libquantum1 gcc_base6</c:v>
                </c:pt>
                <c:pt idx="19">
                  <c:v>libquantum1 gcc_base8</c:v>
                </c:pt>
                <c:pt idx="20">
                  <c:v>milc1 perlbench2</c:v>
                </c:pt>
                <c:pt idx="21">
                  <c:v>streamcluster1 povray1</c:v>
                </c:pt>
                <c:pt idx="22">
                  <c:v>milc1 namd1</c:v>
                </c:pt>
                <c:pt idx="23">
                  <c:v>libquantum1 gcc_base5</c:v>
                </c:pt>
                <c:pt idx="24">
                  <c:v>milc1 hmmer2</c:v>
                </c:pt>
                <c:pt idx="25">
                  <c:v>lbm1 gcc_base3</c:v>
                </c:pt>
                <c:pt idx="26">
                  <c:v>milc1 bzip23</c:v>
                </c:pt>
                <c:pt idx="27">
                  <c:v>GemsFDTD1 gcc_base4</c:v>
                </c:pt>
                <c:pt idx="28">
                  <c:v>milc1 h264ref3</c:v>
                </c:pt>
                <c:pt idx="29">
                  <c:v>soplex2 gcc_base8</c:v>
                </c:pt>
                <c:pt idx="30">
                  <c:v>lbm1 gcc_base4</c:v>
                </c:pt>
                <c:pt idx="31">
                  <c:v>milc1 gcc_base9</c:v>
                </c:pt>
                <c:pt idx="32">
                  <c:v>lbm1 gcc_base5</c:v>
                </c:pt>
                <c:pt idx="33">
                  <c:v>milc1 gcc_base1</c:v>
                </c:pt>
                <c:pt idx="34">
                  <c:v>zeusmp1 gcc_base3</c:v>
                </c:pt>
                <c:pt idx="35">
                  <c:v>GeoMean</c:v>
                </c:pt>
              </c:strCache>
            </c:strRef>
          </c:cat>
          <c:val>
            <c:numRef>
              <c:f>run_sampling_time_sensitivity_a!$K$2:$K$37</c:f>
              <c:numCache>
                <c:formatCode>General</c:formatCode>
                <c:ptCount val="36"/>
                <c:pt idx="0">
                  <c:v>1.004029259987784</c:v>
                </c:pt>
                <c:pt idx="1">
                  <c:v>0.984765580798873</c:v>
                </c:pt>
                <c:pt idx="2">
                  <c:v>1.029310312853513</c:v>
                </c:pt>
                <c:pt idx="3">
                  <c:v>1.032993059004362</c:v>
                </c:pt>
                <c:pt idx="4">
                  <c:v>1.01737343335879</c:v>
                </c:pt>
                <c:pt idx="5">
                  <c:v>1.0</c:v>
                </c:pt>
                <c:pt idx="6">
                  <c:v>0.992954612571737</c:v>
                </c:pt>
                <c:pt idx="7">
                  <c:v>1.014425333959285</c:v>
                </c:pt>
                <c:pt idx="8">
                  <c:v>1.034923769650051</c:v>
                </c:pt>
                <c:pt idx="9">
                  <c:v>0.989206214163994</c:v>
                </c:pt>
                <c:pt idx="10">
                  <c:v>0.99280688022801</c:v>
                </c:pt>
                <c:pt idx="11">
                  <c:v>0.989919546334623</c:v>
                </c:pt>
                <c:pt idx="12">
                  <c:v>0.985949102920576</c:v>
                </c:pt>
                <c:pt idx="13">
                  <c:v>0.999466595289902</c:v>
                </c:pt>
                <c:pt idx="14">
                  <c:v>0.972840170571559</c:v>
                </c:pt>
                <c:pt idx="15">
                  <c:v>0.956711966837625</c:v>
                </c:pt>
                <c:pt idx="16">
                  <c:v>1.0</c:v>
                </c:pt>
                <c:pt idx="17">
                  <c:v>1.0</c:v>
                </c:pt>
                <c:pt idx="18">
                  <c:v>1.02312</c:v>
                </c:pt>
                <c:pt idx="19">
                  <c:v>1.039911128510817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0.995310231734422</c:v>
                </c:pt>
                <c:pt idx="24">
                  <c:v>1.0</c:v>
                </c:pt>
                <c:pt idx="25">
                  <c:v>0.991800412586892</c:v>
                </c:pt>
                <c:pt idx="26">
                  <c:v>0.991019650910714</c:v>
                </c:pt>
                <c:pt idx="27">
                  <c:v>0.99385018163659</c:v>
                </c:pt>
                <c:pt idx="28">
                  <c:v>0.992385456936293</c:v>
                </c:pt>
                <c:pt idx="29">
                  <c:v>1.0</c:v>
                </c:pt>
                <c:pt idx="30">
                  <c:v>1.005191556034773</c:v>
                </c:pt>
                <c:pt idx="31">
                  <c:v>1.0</c:v>
                </c:pt>
                <c:pt idx="32">
                  <c:v>0.99512715465741</c:v>
                </c:pt>
                <c:pt idx="33">
                  <c:v>0.987536617949635</c:v>
                </c:pt>
                <c:pt idx="34">
                  <c:v>1.010759319099698</c:v>
                </c:pt>
                <c:pt idx="35">
                  <c:v>1.000538008485742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30-4FAA-8A92-55F7DC7EC022}"/>
            </c:ext>
          </c:extLst>
        </c:ser>
        <c:ser>
          <c:idx val="1"/>
          <c:order val="1"/>
          <c:tx>
            <c:strRef>
              <c:f>run_sampling_time_sensitivity_a!$L$1</c:f>
              <c:strCache>
                <c:ptCount val="1"/>
                <c:pt idx="0">
                  <c:v>50 msec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run_sampling_time_sensitivity_a!$A$2:$A$37</c:f>
              <c:strCache>
                <c:ptCount val="36"/>
                <c:pt idx="0">
                  <c:v>milc1 gcc_base3</c:v>
                </c:pt>
                <c:pt idx="1">
                  <c:v>streamcluster1 gcc_base3</c:v>
                </c:pt>
                <c:pt idx="2">
                  <c:v>milc1 gcc_base6</c:v>
                </c:pt>
                <c:pt idx="3">
                  <c:v>milc1 gcc_base8</c:v>
                </c:pt>
                <c:pt idx="4">
                  <c:v>milc1 gcc_base5</c:v>
                </c:pt>
                <c:pt idx="5">
                  <c:v>soplex2 gcc_base3</c:v>
                </c:pt>
                <c:pt idx="6">
                  <c:v>streamcluster1 gcc_base8</c:v>
                </c:pt>
                <c:pt idx="7">
                  <c:v>GemsFDTD1 gcc_base3</c:v>
                </c:pt>
                <c:pt idx="8">
                  <c:v>streamcluster1 gcc_base6</c:v>
                </c:pt>
                <c:pt idx="9">
                  <c:v>streamcluster1 gcc_base5</c:v>
                </c:pt>
                <c:pt idx="10">
                  <c:v>milc1 gcc_base4</c:v>
                </c:pt>
                <c:pt idx="11">
                  <c:v>libquantum1 gcc_base3</c:v>
                </c:pt>
                <c:pt idx="12">
                  <c:v>streamcluster1 gcc_base4</c:v>
                </c:pt>
                <c:pt idx="13">
                  <c:v>GemsFDTD1 gcc_base6</c:v>
                </c:pt>
                <c:pt idx="14">
                  <c:v>GemsFDTD1 gcc_base5</c:v>
                </c:pt>
                <c:pt idx="15">
                  <c:v>GemsFDTD1 gcc_base8</c:v>
                </c:pt>
                <c:pt idx="16">
                  <c:v>streamcluster1 hmmer2</c:v>
                </c:pt>
                <c:pt idx="17">
                  <c:v>perlbench2 bwaves1</c:v>
                </c:pt>
                <c:pt idx="18">
                  <c:v>libquantum1 gcc_base6</c:v>
                </c:pt>
                <c:pt idx="19">
                  <c:v>libquantum1 gcc_base8</c:v>
                </c:pt>
                <c:pt idx="20">
                  <c:v>milc1 perlbench2</c:v>
                </c:pt>
                <c:pt idx="21">
                  <c:v>streamcluster1 povray1</c:v>
                </c:pt>
                <c:pt idx="22">
                  <c:v>milc1 namd1</c:v>
                </c:pt>
                <c:pt idx="23">
                  <c:v>libquantum1 gcc_base5</c:v>
                </c:pt>
                <c:pt idx="24">
                  <c:v>milc1 hmmer2</c:v>
                </c:pt>
                <c:pt idx="25">
                  <c:v>lbm1 gcc_base3</c:v>
                </c:pt>
                <c:pt idx="26">
                  <c:v>milc1 bzip23</c:v>
                </c:pt>
                <c:pt idx="27">
                  <c:v>GemsFDTD1 gcc_base4</c:v>
                </c:pt>
                <c:pt idx="28">
                  <c:v>milc1 h264ref3</c:v>
                </c:pt>
                <c:pt idx="29">
                  <c:v>soplex2 gcc_base8</c:v>
                </c:pt>
                <c:pt idx="30">
                  <c:v>lbm1 gcc_base4</c:v>
                </c:pt>
                <c:pt idx="31">
                  <c:v>milc1 gcc_base9</c:v>
                </c:pt>
                <c:pt idx="32">
                  <c:v>lbm1 gcc_base5</c:v>
                </c:pt>
                <c:pt idx="33">
                  <c:v>milc1 gcc_base1</c:v>
                </c:pt>
                <c:pt idx="34">
                  <c:v>zeusmp1 gcc_base3</c:v>
                </c:pt>
                <c:pt idx="35">
                  <c:v>GeoMean</c:v>
                </c:pt>
              </c:strCache>
            </c:strRef>
          </c:cat>
          <c:val>
            <c:numRef>
              <c:f>run_sampling_time_sensitivity_a!$L$2:$L$37</c:f>
              <c:numCache>
                <c:formatCode>General</c:formatCode>
                <c:ptCount val="36"/>
                <c:pt idx="0">
                  <c:v>0.994223989919636</c:v>
                </c:pt>
                <c:pt idx="1">
                  <c:v>1.001418207878094</c:v>
                </c:pt>
                <c:pt idx="2">
                  <c:v>1.029826480969778</c:v>
                </c:pt>
                <c:pt idx="3">
                  <c:v>1.000139442038771</c:v>
                </c:pt>
                <c:pt idx="4">
                  <c:v>1.020256584078964</c:v>
                </c:pt>
                <c:pt idx="5">
                  <c:v>1.0</c:v>
                </c:pt>
                <c:pt idx="6">
                  <c:v>0.992007425078966</c:v>
                </c:pt>
                <c:pt idx="7">
                  <c:v>1.01233161320411</c:v>
                </c:pt>
                <c:pt idx="8">
                  <c:v>1.021066698264739</c:v>
                </c:pt>
                <c:pt idx="9">
                  <c:v>0.976975804089285</c:v>
                </c:pt>
                <c:pt idx="10">
                  <c:v>0.986279667969283</c:v>
                </c:pt>
                <c:pt idx="11">
                  <c:v>0.997816538665812</c:v>
                </c:pt>
                <c:pt idx="12">
                  <c:v>0.972200080583092</c:v>
                </c:pt>
                <c:pt idx="13">
                  <c:v>1.011554967579495</c:v>
                </c:pt>
                <c:pt idx="14">
                  <c:v>0.986027648899003</c:v>
                </c:pt>
                <c:pt idx="15">
                  <c:v>0.986211219053588</c:v>
                </c:pt>
                <c:pt idx="16">
                  <c:v>1.0</c:v>
                </c:pt>
                <c:pt idx="17">
                  <c:v>1.0</c:v>
                </c:pt>
                <c:pt idx="18">
                  <c:v>1.04273</c:v>
                </c:pt>
                <c:pt idx="19">
                  <c:v>0.988887323469529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1.000495490410065</c:v>
                </c:pt>
                <c:pt idx="24">
                  <c:v>1.0</c:v>
                </c:pt>
                <c:pt idx="25">
                  <c:v>1.04110480271319</c:v>
                </c:pt>
                <c:pt idx="26">
                  <c:v>0.991092496950148</c:v>
                </c:pt>
                <c:pt idx="27">
                  <c:v>1.016046809364811</c:v>
                </c:pt>
                <c:pt idx="28">
                  <c:v>0.991208107908371</c:v>
                </c:pt>
                <c:pt idx="29">
                  <c:v>1.0</c:v>
                </c:pt>
                <c:pt idx="30">
                  <c:v>0.998412123458454</c:v>
                </c:pt>
                <c:pt idx="31">
                  <c:v>1.0</c:v>
                </c:pt>
                <c:pt idx="32">
                  <c:v>1.009646328655106</c:v>
                </c:pt>
                <c:pt idx="33">
                  <c:v>0.985590341981333</c:v>
                </c:pt>
                <c:pt idx="34">
                  <c:v>1.00434924956104</c:v>
                </c:pt>
                <c:pt idx="35">
                  <c:v>1.001537047648208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30-4FAA-8A92-55F7DC7EC022}"/>
            </c:ext>
          </c:extLst>
        </c:ser>
        <c:ser>
          <c:idx val="2"/>
          <c:order val="2"/>
          <c:tx>
            <c:strRef>
              <c:f>run_sampling_time_sensitivity_a!$M$1</c:f>
              <c:strCache>
                <c:ptCount val="1"/>
                <c:pt idx="0">
                  <c:v>100 msec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run_sampling_time_sensitivity_a!$A$2:$A$37</c:f>
              <c:strCache>
                <c:ptCount val="36"/>
                <c:pt idx="0">
                  <c:v>milc1 gcc_base3</c:v>
                </c:pt>
                <c:pt idx="1">
                  <c:v>streamcluster1 gcc_base3</c:v>
                </c:pt>
                <c:pt idx="2">
                  <c:v>milc1 gcc_base6</c:v>
                </c:pt>
                <c:pt idx="3">
                  <c:v>milc1 gcc_base8</c:v>
                </c:pt>
                <c:pt idx="4">
                  <c:v>milc1 gcc_base5</c:v>
                </c:pt>
                <c:pt idx="5">
                  <c:v>soplex2 gcc_base3</c:v>
                </c:pt>
                <c:pt idx="6">
                  <c:v>streamcluster1 gcc_base8</c:v>
                </c:pt>
                <c:pt idx="7">
                  <c:v>GemsFDTD1 gcc_base3</c:v>
                </c:pt>
                <c:pt idx="8">
                  <c:v>streamcluster1 gcc_base6</c:v>
                </c:pt>
                <c:pt idx="9">
                  <c:v>streamcluster1 gcc_base5</c:v>
                </c:pt>
                <c:pt idx="10">
                  <c:v>milc1 gcc_base4</c:v>
                </c:pt>
                <c:pt idx="11">
                  <c:v>libquantum1 gcc_base3</c:v>
                </c:pt>
                <c:pt idx="12">
                  <c:v>streamcluster1 gcc_base4</c:v>
                </c:pt>
                <c:pt idx="13">
                  <c:v>GemsFDTD1 gcc_base6</c:v>
                </c:pt>
                <c:pt idx="14">
                  <c:v>GemsFDTD1 gcc_base5</c:v>
                </c:pt>
                <c:pt idx="15">
                  <c:v>GemsFDTD1 gcc_base8</c:v>
                </c:pt>
                <c:pt idx="16">
                  <c:v>streamcluster1 hmmer2</c:v>
                </c:pt>
                <c:pt idx="17">
                  <c:v>perlbench2 bwaves1</c:v>
                </c:pt>
                <c:pt idx="18">
                  <c:v>libquantum1 gcc_base6</c:v>
                </c:pt>
                <c:pt idx="19">
                  <c:v>libquantum1 gcc_base8</c:v>
                </c:pt>
                <c:pt idx="20">
                  <c:v>milc1 perlbench2</c:v>
                </c:pt>
                <c:pt idx="21">
                  <c:v>streamcluster1 povray1</c:v>
                </c:pt>
                <c:pt idx="22">
                  <c:v>milc1 namd1</c:v>
                </c:pt>
                <c:pt idx="23">
                  <c:v>libquantum1 gcc_base5</c:v>
                </c:pt>
                <c:pt idx="24">
                  <c:v>milc1 hmmer2</c:v>
                </c:pt>
                <c:pt idx="25">
                  <c:v>lbm1 gcc_base3</c:v>
                </c:pt>
                <c:pt idx="26">
                  <c:v>milc1 bzip23</c:v>
                </c:pt>
                <c:pt idx="27">
                  <c:v>GemsFDTD1 gcc_base4</c:v>
                </c:pt>
                <c:pt idx="28">
                  <c:v>milc1 h264ref3</c:v>
                </c:pt>
                <c:pt idx="29">
                  <c:v>soplex2 gcc_base8</c:v>
                </c:pt>
                <c:pt idx="30">
                  <c:v>lbm1 gcc_base4</c:v>
                </c:pt>
                <c:pt idx="31">
                  <c:v>milc1 gcc_base9</c:v>
                </c:pt>
                <c:pt idx="32">
                  <c:v>lbm1 gcc_base5</c:v>
                </c:pt>
                <c:pt idx="33">
                  <c:v>milc1 gcc_base1</c:v>
                </c:pt>
                <c:pt idx="34">
                  <c:v>zeusmp1 gcc_base3</c:v>
                </c:pt>
                <c:pt idx="35">
                  <c:v>GeoMean</c:v>
                </c:pt>
              </c:strCache>
            </c:strRef>
          </c:cat>
          <c:val>
            <c:numRef>
              <c:f>run_sampling_time_sensitivity_a!$M$2:$M$37</c:f>
              <c:numCache>
                <c:formatCode>General</c:formatCode>
                <c:ptCount val="36"/>
                <c:pt idx="0">
                  <c:v>0.998435042730932</c:v>
                </c:pt>
                <c:pt idx="1">
                  <c:v>1.002722003595811</c:v>
                </c:pt>
                <c:pt idx="2">
                  <c:v>0.980270220705656</c:v>
                </c:pt>
                <c:pt idx="3">
                  <c:v>1.009689076432472</c:v>
                </c:pt>
                <c:pt idx="4">
                  <c:v>1.026308750321598</c:v>
                </c:pt>
                <c:pt idx="5">
                  <c:v>1.0</c:v>
                </c:pt>
                <c:pt idx="6">
                  <c:v>0.995065370906918</c:v>
                </c:pt>
                <c:pt idx="7">
                  <c:v>1.001228398646906</c:v>
                </c:pt>
                <c:pt idx="8">
                  <c:v>1.025566790425784</c:v>
                </c:pt>
                <c:pt idx="9">
                  <c:v>0.98070618741833</c:v>
                </c:pt>
                <c:pt idx="10">
                  <c:v>0.981570279615224</c:v>
                </c:pt>
                <c:pt idx="11">
                  <c:v>1.014544606400886</c:v>
                </c:pt>
                <c:pt idx="12">
                  <c:v>0.998645305910134</c:v>
                </c:pt>
                <c:pt idx="13">
                  <c:v>0.988192737755704</c:v>
                </c:pt>
                <c:pt idx="14">
                  <c:v>0.976123834653469</c:v>
                </c:pt>
                <c:pt idx="15">
                  <c:v>0.949886367400183</c:v>
                </c:pt>
                <c:pt idx="16">
                  <c:v>1.0</c:v>
                </c:pt>
                <c:pt idx="17">
                  <c:v>1.0</c:v>
                </c:pt>
                <c:pt idx="18">
                  <c:v>1.077757461964575</c:v>
                </c:pt>
                <c:pt idx="19">
                  <c:v>0.995174906521606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1.002436398759734</c:v>
                </c:pt>
                <c:pt idx="24">
                  <c:v>1.0</c:v>
                </c:pt>
                <c:pt idx="25">
                  <c:v>1.001909902854851</c:v>
                </c:pt>
                <c:pt idx="26">
                  <c:v>1.000844645216735</c:v>
                </c:pt>
                <c:pt idx="27">
                  <c:v>0.9851545134979</c:v>
                </c:pt>
                <c:pt idx="28">
                  <c:v>0.987754210976529</c:v>
                </c:pt>
                <c:pt idx="29">
                  <c:v>1.0</c:v>
                </c:pt>
                <c:pt idx="30">
                  <c:v>1.020034200417818</c:v>
                </c:pt>
                <c:pt idx="31">
                  <c:v>1.0</c:v>
                </c:pt>
                <c:pt idx="32">
                  <c:v>0.992247298132897</c:v>
                </c:pt>
                <c:pt idx="33">
                  <c:v>0.986576508589371</c:v>
                </c:pt>
                <c:pt idx="34">
                  <c:v>1.025769780171728</c:v>
                </c:pt>
                <c:pt idx="35">
                  <c:v>0.999938340627511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30-4FAA-8A92-55F7DC7EC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7464144"/>
        <c:axId val="1363594672"/>
      </c:barChart>
      <c:catAx>
        <c:axId val="100746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3594672"/>
        <c:crosses val="autoZero"/>
        <c:auto val="1"/>
        <c:lblAlgn val="ctr"/>
        <c:lblOffset val="100"/>
        <c:noMultiLvlLbl val="0"/>
      </c:catAx>
      <c:valAx>
        <c:axId val="1363594672"/>
        <c:scaling>
          <c:orientation val="minMax"/>
          <c:min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Normalized</a:t>
                </a:r>
                <a:r>
                  <a:rPr lang="en-US" sz="1100" baseline="0"/>
                  <a:t> HP IPC (*)</a:t>
                </a:r>
                <a:endParaRPr lang="en-US" sz="11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464144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42 GB/sec (65%)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Canonicalized!$L$32:$L$34</c:f>
              <c:numCache>
                <c:formatCode>General</c:formatCode>
                <c:ptCount val="3"/>
                <c:pt idx="0">
                  <c:v>0.979064023807616</c:v>
                </c:pt>
                <c:pt idx="1">
                  <c:v>0.962046703067755</c:v>
                </c:pt>
                <c:pt idx="2">
                  <c:v>1.000133101901322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65-48BC-BF0D-2C2D232E88C6}"/>
            </c:ext>
          </c:extLst>
        </c:ser>
        <c:ser>
          <c:idx val="1"/>
          <c:order val="1"/>
          <c:tx>
            <c:v>45 GB/sec (70%)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Canonicalized!$M$32:$M$34</c:f>
              <c:numCache>
                <c:formatCode>General</c:formatCode>
                <c:ptCount val="3"/>
                <c:pt idx="0">
                  <c:v>0.989648854957963</c:v>
                </c:pt>
                <c:pt idx="1">
                  <c:v>0.977630117696974</c:v>
                </c:pt>
                <c:pt idx="2">
                  <c:v>1.00444185036479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65-48BC-BF0D-2C2D232E88C6}"/>
            </c:ext>
          </c:extLst>
        </c:ser>
        <c:ser>
          <c:idx val="2"/>
          <c:order val="2"/>
          <c:tx>
            <c:v>48 GB/sec (75%)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Canonicalized!$N$32:$N$34</c:f>
              <c:numCache>
                <c:formatCode>General</c:formatCode>
                <c:ptCount val="3"/>
                <c:pt idx="0">
                  <c:v>0.99754579376815</c:v>
                </c:pt>
                <c:pt idx="1">
                  <c:v>0.996828152811912</c:v>
                </c:pt>
                <c:pt idx="2">
                  <c:v>0.998417909539269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65-48BC-BF0D-2C2D232E88C6}"/>
            </c:ext>
          </c:extLst>
        </c:ser>
        <c:ser>
          <c:idx val="3"/>
          <c:order val="3"/>
          <c:tx>
            <c:v>52 GB/sec (85%)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Canonicalized!$P$32:$P$34</c:f>
              <c:numCache>
                <c:formatCode>General</c:formatCode>
                <c:ptCount val="3"/>
                <c:pt idx="0">
                  <c:v>0.999793915232356</c:v>
                </c:pt>
                <c:pt idx="1">
                  <c:v>1.001601420797577</c:v>
                </c:pt>
                <c:pt idx="2">
                  <c:v>0.99760347167548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65-48BC-BF0D-2C2D232E88C6}"/>
            </c:ext>
          </c:extLst>
        </c:ser>
        <c:ser>
          <c:idx val="4"/>
          <c:order val="4"/>
          <c:tx>
            <c:v>55 GB/sec (90%)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Canonicalized!$Q$32:$Q$34</c:f>
              <c:numCache>
                <c:formatCode>General</c:formatCode>
                <c:ptCount val="3"/>
                <c:pt idx="0">
                  <c:v>0.992251163379364</c:v>
                </c:pt>
                <c:pt idx="1">
                  <c:v>0.995606894736803</c:v>
                </c:pt>
                <c:pt idx="2">
                  <c:v>0.988191548929075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B65-48BC-BF0D-2C2D232E88C6}"/>
            </c:ext>
          </c:extLst>
        </c:ser>
        <c:ser>
          <c:idx val="5"/>
          <c:order val="5"/>
          <c:tx>
            <c:v>60 GB/sec (95%)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Canonicalized!$R$32:$R$34</c:f>
              <c:numCache>
                <c:formatCode>General</c:formatCode>
                <c:ptCount val="3"/>
                <c:pt idx="0">
                  <c:v>0.991774596710345</c:v>
                </c:pt>
                <c:pt idx="1">
                  <c:v>0.997724697085659</c:v>
                </c:pt>
                <c:pt idx="2">
                  <c:v>0.984597159317338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B65-48BC-BF0D-2C2D232E8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3690016"/>
        <c:axId val="1077312432"/>
      </c:barChart>
      <c:catAx>
        <c:axId val="14736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312432"/>
        <c:crosses val="autoZero"/>
        <c:auto val="1"/>
        <c:lblAlgn val="ctr"/>
        <c:lblOffset val="100"/>
        <c:noMultiLvlLbl val="0"/>
      </c:catAx>
      <c:valAx>
        <c:axId val="107731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HP IPC(*)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69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42 GB/sec (65%)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(Canonicalized!$L$32,Canonicalized!$L$33,Canonicalized!$L$34)</c:f>
              <c:numCache>
                <c:formatCode>General</c:formatCode>
                <c:ptCount val="3"/>
                <c:pt idx="0">
                  <c:v>1.098829123139007</c:v>
                </c:pt>
                <c:pt idx="1">
                  <c:v>1.173361929857448</c:v>
                </c:pt>
                <c:pt idx="2">
                  <c:v>0.994003996864573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3-44D9-A700-18DEF7A95B59}"/>
            </c:ext>
          </c:extLst>
        </c:ser>
        <c:ser>
          <c:idx val="1"/>
          <c:order val="1"/>
          <c:tx>
            <c:v>45 GB/sec (70%)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Canonicalized!$M$32:$M$34</c:f>
              <c:numCache>
                <c:formatCode>General</c:formatCode>
                <c:ptCount val="3"/>
                <c:pt idx="0">
                  <c:v>1.049866395732817</c:v>
                </c:pt>
                <c:pt idx="1">
                  <c:v>1.072125970890586</c:v>
                </c:pt>
                <c:pt idx="2">
                  <c:v>1.015647473386783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D3-44D9-A700-18DEF7A95B59}"/>
            </c:ext>
          </c:extLst>
        </c:ser>
        <c:ser>
          <c:idx val="2"/>
          <c:order val="2"/>
          <c:tx>
            <c:v>48 GB/sec (75%)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Canonicalized!$N$32:$N$34</c:f>
              <c:numCache>
                <c:formatCode>General</c:formatCode>
                <c:ptCount val="3"/>
                <c:pt idx="0">
                  <c:v>0.996110495274936</c:v>
                </c:pt>
                <c:pt idx="1">
                  <c:v>0.996998830290478</c:v>
                </c:pt>
                <c:pt idx="2">
                  <c:v>0.99356376698473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D3-44D9-A700-18DEF7A95B59}"/>
            </c:ext>
          </c:extLst>
        </c:ser>
        <c:ser>
          <c:idx val="4"/>
          <c:order val="3"/>
          <c:tx>
            <c:v>52 GB/sec  (85%)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Canonicalized!$P$32:$P$34</c:f>
              <c:numCache>
                <c:formatCode>General</c:formatCode>
                <c:ptCount val="3"/>
                <c:pt idx="0">
                  <c:v>0.987620289896433</c:v>
                </c:pt>
                <c:pt idx="1">
                  <c:v>0.983367864414344</c:v>
                </c:pt>
                <c:pt idx="2">
                  <c:v>0.992933540737148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D3-44D9-A700-18DEF7A95B59}"/>
            </c:ext>
          </c:extLst>
        </c:ser>
        <c:ser>
          <c:idx val="5"/>
          <c:order val="4"/>
          <c:tx>
            <c:v>55 GB/sec (90%)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Canonicalized!$Q$32:$Q$34</c:f>
              <c:numCache>
                <c:formatCode>General</c:formatCode>
                <c:ptCount val="3"/>
                <c:pt idx="0">
                  <c:v>0.976432072169994</c:v>
                </c:pt>
                <c:pt idx="1">
                  <c:v>0.999213257127265</c:v>
                </c:pt>
                <c:pt idx="2">
                  <c:v>0.938313460767351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D3-44D9-A700-18DEF7A95B59}"/>
            </c:ext>
          </c:extLst>
        </c:ser>
        <c:ser>
          <c:idx val="6"/>
          <c:order val="5"/>
          <c:tx>
            <c:v>60 GB/sec (95%)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Canonicalized!$A$32:$A$34</c:f>
              <c:strCache>
                <c:ptCount val="3"/>
                <c:pt idx="0">
                  <c:v>GeoMean</c:v>
                </c:pt>
                <c:pt idx="1">
                  <c:v>GeoMean CT-F</c:v>
                </c:pt>
                <c:pt idx="2">
                  <c:v>GeoMean CT-T</c:v>
                </c:pt>
              </c:strCache>
            </c:strRef>
          </c:cat>
          <c:val>
            <c:numRef>
              <c:f>Canonicalized!$R$32:$R$34</c:f>
              <c:numCache>
                <c:formatCode>General</c:formatCode>
                <c:ptCount val="3"/>
                <c:pt idx="0">
                  <c:v>0.973876889944072</c:v>
                </c:pt>
                <c:pt idx="1">
                  <c:v>0.991340940876894</c:v>
                </c:pt>
                <c:pt idx="2">
                  <c:v>0.942428624011763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D3-44D9-A700-18DEF7A95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8341216"/>
        <c:axId val="1163996496"/>
      </c:barChart>
      <c:catAx>
        <c:axId val="11583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996496"/>
        <c:crosses val="autoZero"/>
        <c:auto val="1"/>
        <c:lblAlgn val="ctr"/>
        <c:lblOffset val="100"/>
        <c:noMultiLvlLbl val="0"/>
      </c:catAx>
      <c:valAx>
        <c:axId val="1163996496"/>
        <c:scaling>
          <c:orientation val="minMax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LP IPC(*)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34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15%</c:v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Γεωμετρικός Μέσος</c:v>
              </c:pt>
            </c:strLit>
          </c:cat>
          <c:val>
            <c:numRef>
              <c:f>'HIGH-PRIORITY_HP_BAND_sensitivi'!$J$32</c:f>
              <c:numCache>
                <c:formatCode>General</c:formatCode>
                <c:ptCount val="1"/>
                <c:pt idx="0">
                  <c:v>0.998613206394837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96-430F-A297-DEC661C50AAF}"/>
            </c:ext>
          </c:extLst>
        </c:ser>
        <c:ser>
          <c:idx val="2"/>
          <c:order val="1"/>
          <c:tx>
            <c:v>80%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Γεωμετρικός Μέσος</c:v>
              </c:pt>
            </c:strLit>
          </c:cat>
          <c:val>
            <c:numRef>
              <c:f>'HIGH-PRIORITY_HP_BAND_sensitivi'!$L$32</c:f>
              <c:numCache>
                <c:formatCode>General</c:formatCode>
                <c:ptCount val="1"/>
                <c:pt idx="0">
                  <c:v>0.997045651030495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96-430F-A297-DEC661C50AAF}"/>
            </c:ext>
          </c:extLst>
        </c:ser>
        <c:ser>
          <c:idx val="3"/>
          <c:order val="2"/>
          <c:tx>
            <c:v>180%</c:v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Γεωμετρικός Μέσος</c:v>
              </c:pt>
            </c:strLit>
          </c:cat>
          <c:val>
            <c:numRef>
              <c:f>'HIGH-PRIORITY_HP_BAND_sensitivi'!$M$32</c:f>
              <c:numCache>
                <c:formatCode>General</c:formatCode>
                <c:ptCount val="1"/>
                <c:pt idx="0">
                  <c:v>1.000950532148648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96-430F-A297-DEC661C50AAF}"/>
            </c:ext>
          </c:extLst>
        </c:ser>
        <c:ser>
          <c:idx val="4"/>
          <c:order val="3"/>
          <c:tx>
            <c:v>No Change Phase Detection</c:v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Γεωμετρικός Μέσος</c:v>
              </c:pt>
            </c:strLit>
          </c:cat>
          <c:val>
            <c:numRef>
              <c:f>'HIGH-PRIORITY_HP_BAND_sensitivi'!$N$32</c:f>
              <c:numCache>
                <c:formatCode>General</c:formatCode>
                <c:ptCount val="1"/>
                <c:pt idx="0">
                  <c:v>0.991927730220003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96-430F-A297-DEC661C50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7659776"/>
        <c:axId val="1157658000"/>
      </c:barChart>
      <c:catAx>
        <c:axId val="115765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658000"/>
        <c:crosses val="autoZero"/>
        <c:auto val="1"/>
        <c:lblAlgn val="ctr"/>
        <c:lblOffset val="100"/>
        <c:noMultiLvlLbl val="0"/>
      </c:catAx>
      <c:valAx>
        <c:axId val="1157658000"/>
        <c:scaling>
          <c:orientation val="minMax"/>
          <c:min val="0.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Geometric Mean of Normalized</a:t>
                </a:r>
                <a:r>
                  <a:rPr lang="en-US" baseline="0"/>
                  <a:t> HP IPC (*)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659776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15%</c:v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'HIGH-PRIORITY_HP_BAND_sensitivi'!$A$68:$A$74</c:f>
              <c:strCache>
                <c:ptCount val="7"/>
                <c:pt idx="0">
                  <c:v>Xalan1 Xalan1</c:v>
                </c:pt>
                <c:pt idx="1">
                  <c:v>astar1 mcf1</c:v>
                </c:pt>
                <c:pt idx="2">
                  <c:v>astar2 leslie3d1</c:v>
                </c:pt>
                <c:pt idx="3">
                  <c:v>astar1 leslie3d1</c:v>
                </c:pt>
                <c:pt idx="4">
                  <c:v>astar1 lbm1</c:v>
                </c:pt>
                <c:pt idx="5">
                  <c:v>astar1 libquantum</c:v>
                </c:pt>
                <c:pt idx="6">
                  <c:v>GeoMean</c:v>
                </c:pt>
              </c:strCache>
            </c:strRef>
          </c:cat>
          <c:val>
            <c:numRef>
              <c:f>'HIGH-PRIORITY_HP_BAND_sensitivi'!$J$68:$J$74</c:f>
              <c:numCache>
                <c:formatCode>General</c:formatCode>
                <c:ptCount val="7"/>
                <c:pt idx="0">
                  <c:v>1.009474532334988</c:v>
                </c:pt>
                <c:pt idx="1">
                  <c:v>0.96945036266052</c:v>
                </c:pt>
                <c:pt idx="2">
                  <c:v>1.000002645199404</c:v>
                </c:pt>
                <c:pt idx="3">
                  <c:v>1.00474031906329</c:v>
                </c:pt>
                <c:pt idx="4">
                  <c:v>1.003</c:v>
                </c:pt>
                <c:pt idx="5">
                  <c:v>1.002</c:v>
                </c:pt>
                <c:pt idx="6">
                  <c:v>0.998023489525577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F3-4F45-8500-F2D4312A1503}"/>
            </c:ext>
          </c:extLst>
        </c:ser>
        <c:ser>
          <c:idx val="2"/>
          <c:order val="1"/>
          <c:tx>
            <c:v>80%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'HIGH-PRIORITY_HP_BAND_sensitivi'!$A$68:$A$74</c:f>
              <c:strCache>
                <c:ptCount val="7"/>
                <c:pt idx="0">
                  <c:v>Xalan1 Xalan1</c:v>
                </c:pt>
                <c:pt idx="1">
                  <c:v>astar1 mcf1</c:v>
                </c:pt>
                <c:pt idx="2">
                  <c:v>astar2 leslie3d1</c:v>
                </c:pt>
                <c:pt idx="3">
                  <c:v>astar1 leslie3d1</c:v>
                </c:pt>
                <c:pt idx="4">
                  <c:v>astar1 lbm1</c:v>
                </c:pt>
                <c:pt idx="5">
                  <c:v>astar1 libquantum</c:v>
                </c:pt>
                <c:pt idx="6">
                  <c:v>GeoMean</c:v>
                </c:pt>
              </c:strCache>
            </c:strRef>
          </c:cat>
          <c:val>
            <c:numRef>
              <c:f>'HIGH-PRIORITY_HP_BAND_sensitivi'!$L$68:$L$74</c:f>
              <c:numCache>
                <c:formatCode>General</c:formatCode>
                <c:ptCount val="7"/>
                <c:pt idx="0">
                  <c:v>0.958407891546524</c:v>
                </c:pt>
                <c:pt idx="1">
                  <c:v>0.96422389872671</c:v>
                </c:pt>
                <c:pt idx="2">
                  <c:v>0.993690317688448</c:v>
                </c:pt>
                <c:pt idx="3">
                  <c:v>0.985851702513735</c:v>
                </c:pt>
                <c:pt idx="4">
                  <c:v>0.94</c:v>
                </c:pt>
                <c:pt idx="5">
                  <c:v>0.95</c:v>
                </c:pt>
                <c:pt idx="6">
                  <c:v>0.965177220447079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F3-4F45-8500-F2D4312A1503}"/>
            </c:ext>
          </c:extLst>
        </c:ser>
        <c:ser>
          <c:idx val="3"/>
          <c:order val="2"/>
          <c:tx>
            <c:v>180%</c:v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'HIGH-PRIORITY_HP_BAND_sensitivi'!$A$68:$A$74</c:f>
              <c:strCache>
                <c:ptCount val="7"/>
                <c:pt idx="0">
                  <c:v>Xalan1 Xalan1</c:v>
                </c:pt>
                <c:pt idx="1">
                  <c:v>astar1 mcf1</c:v>
                </c:pt>
                <c:pt idx="2">
                  <c:v>astar2 leslie3d1</c:v>
                </c:pt>
                <c:pt idx="3">
                  <c:v>astar1 leslie3d1</c:v>
                </c:pt>
                <c:pt idx="4">
                  <c:v>astar1 lbm1</c:v>
                </c:pt>
                <c:pt idx="5">
                  <c:v>astar1 libquantum</c:v>
                </c:pt>
                <c:pt idx="6">
                  <c:v>GeoMean</c:v>
                </c:pt>
              </c:strCache>
            </c:strRef>
          </c:cat>
          <c:val>
            <c:numRef>
              <c:f>'HIGH-PRIORITY_HP_BAND_sensitivi'!$M$68:$M$74</c:f>
              <c:numCache>
                <c:formatCode>General</c:formatCode>
                <c:ptCount val="7"/>
                <c:pt idx="0">
                  <c:v>0.91</c:v>
                </c:pt>
                <c:pt idx="1">
                  <c:v>0.959246776027538</c:v>
                </c:pt>
                <c:pt idx="2">
                  <c:v>0.998814950667031</c:v>
                </c:pt>
                <c:pt idx="3">
                  <c:v>0.973863820214705</c:v>
                </c:pt>
                <c:pt idx="4">
                  <c:v>0.91</c:v>
                </c:pt>
                <c:pt idx="5">
                  <c:v>0.93</c:v>
                </c:pt>
                <c:pt idx="6">
                  <c:v>0.946411243802106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F3-4F45-8500-F2D4312A1503}"/>
            </c:ext>
          </c:extLst>
        </c:ser>
        <c:ser>
          <c:idx val="4"/>
          <c:order val="3"/>
          <c:tx>
            <c:v>No Change Phase Detection</c:v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'HIGH-PRIORITY_HP_BAND_sensitivi'!$A$68:$A$74</c:f>
              <c:strCache>
                <c:ptCount val="7"/>
                <c:pt idx="0">
                  <c:v>Xalan1 Xalan1</c:v>
                </c:pt>
                <c:pt idx="1">
                  <c:v>astar1 mcf1</c:v>
                </c:pt>
                <c:pt idx="2">
                  <c:v>astar2 leslie3d1</c:v>
                </c:pt>
                <c:pt idx="3">
                  <c:v>astar1 leslie3d1</c:v>
                </c:pt>
                <c:pt idx="4">
                  <c:v>astar1 lbm1</c:v>
                </c:pt>
                <c:pt idx="5">
                  <c:v>astar1 libquantum</c:v>
                </c:pt>
                <c:pt idx="6">
                  <c:v>GeoMean</c:v>
                </c:pt>
              </c:strCache>
            </c:strRef>
          </c:cat>
          <c:val>
            <c:numRef>
              <c:f>'HIGH-PRIORITY_HP_BAND_sensitivi'!$N$68:$N$74</c:f>
              <c:numCache>
                <c:formatCode>General</c:formatCode>
                <c:ptCount val="7"/>
                <c:pt idx="0">
                  <c:v>0.91</c:v>
                </c:pt>
                <c:pt idx="1">
                  <c:v>0.964030829054754</c:v>
                </c:pt>
                <c:pt idx="2">
                  <c:v>0.985752074277199</c:v>
                </c:pt>
                <c:pt idx="3">
                  <c:v>0.94617756675247</c:v>
                </c:pt>
                <c:pt idx="4">
                  <c:v>0.91</c:v>
                </c:pt>
                <c:pt idx="5">
                  <c:v>0.91</c:v>
                </c:pt>
                <c:pt idx="6">
                  <c:v>0.937186248929518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F3-4F45-8500-F2D4312A1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8376592"/>
        <c:axId val="1158378880"/>
      </c:barChart>
      <c:catAx>
        <c:axId val="115837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378880"/>
        <c:crosses val="autoZero"/>
        <c:auto val="1"/>
        <c:lblAlgn val="ctr"/>
        <c:lblOffset val="100"/>
        <c:noMultiLvlLbl val="0"/>
      </c:catAx>
      <c:valAx>
        <c:axId val="115837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</a:t>
                </a:r>
                <a:r>
                  <a:rPr lang="en-US" baseline="0"/>
                  <a:t> HP IPC(*)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376592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E066F-5451-7D41-960A-407E00490427}" type="doc">
      <dgm:prSet loTypeId="urn:microsoft.com/office/officeart/2005/8/layout/hList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78E829-FE4B-A04C-90C4-AE6AD227239C}">
      <dgm:prSet phldrT="[Text]"/>
      <dgm:spPr/>
      <dgm:t>
        <a:bodyPr/>
        <a:lstStyle/>
        <a:p>
          <a:r>
            <a:rPr lang="en-US" dirty="0" smtClean="0">
              <a:latin typeface="Helvetica Neue" charset="0"/>
              <a:ea typeface="Helvetica Neue" charset="0"/>
              <a:cs typeface="Helvetica Neue" charset="0"/>
            </a:rPr>
            <a:t>CT-Favored</a:t>
          </a:r>
          <a:endParaRPr lang="en-US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986D7AEB-A823-BB40-97F3-EDA524182F4F}" type="parTrans" cxnId="{8FBEDB49-E945-864E-AD69-1CF9629D7E54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716C9D43-8261-574A-ADB2-344113B456C1}" type="sibTrans" cxnId="{8FBEDB49-E945-864E-AD69-1CF9629D7E54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365AC60A-30AD-9F42-9885-F77587B9A949}">
      <dgm:prSet phldrT="[Text]" custT="1"/>
      <dgm:spPr/>
      <dgm:t>
        <a:bodyPr/>
        <a:lstStyle/>
        <a:p>
          <a:r>
            <a:rPr lang="en-US" sz="2800" b="0" i="0" dirty="0" smtClean="0">
              <a:latin typeface="Helvetica Neue Light" charset="0"/>
              <a:ea typeface="Helvetica Neue Light" charset="0"/>
              <a:cs typeface="Helvetica Neue Light" charset="0"/>
            </a:rPr>
            <a:t>CT </a:t>
          </a:r>
          <a:r>
            <a:rPr lang="en-US" sz="2800" b="0" i="0" dirty="0" smtClean="0">
              <a:latin typeface="Helvetica Neue Medium" charset="0"/>
              <a:ea typeface="Helvetica Neue Medium" charset="0"/>
              <a:cs typeface="Helvetica Neue Medium" charset="0"/>
            </a:rPr>
            <a:t>improves</a:t>
          </a:r>
          <a:r>
            <a:rPr lang="en-US" sz="2800" b="0" i="0" dirty="0" smtClean="0">
              <a:latin typeface="Helvetica Neue" charset="0"/>
              <a:ea typeface="Helvetica Neue" charset="0"/>
              <a:cs typeface="Helvetica Neue" charset="0"/>
            </a:rPr>
            <a:t> </a:t>
          </a:r>
          <a:r>
            <a:rPr lang="en-US" sz="2800" b="0" i="0" dirty="0" smtClean="0">
              <a:latin typeface="Helvetica Neue Light" charset="0"/>
              <a:ea typeface="Helvetica Neue Light" charset="0"/>
              <a:cs typeface="Helvetica Neue Light" charset="0"/>
            </a:rPr>
            <a:t>HP performance compared to UM</a:t>
          </a:r>
          <a:endParaRPr lang="en-US" sz="2800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6F83FC0D-8C46-3F4A-AFBA-9BF4137CF95A}" type="parTrans" cxnId="{1A409EC1-BF7D-C14A-878F-533206AD5A0C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5F0334AF-9997-564C-A1EC-158C74586014}" type="sibTrans" cxnId="{1A409EC1-BF7D-C14A-878F-533206AD5A0C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0564574D-A0F5-F94F-AC16-7E26BC2AA30F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Neue" charset="0"/>
              <a:ea typeface="Helvetica Neue" charset="0"/>
              <a:cs typeface="Helvetica Neue" charset="0"/>
            </a:rPr>
            <a:t>CT-Thwarted</a:t>
          </a:r>
          <a:endParaRPr lang="en-US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16C0D008-5DC8-1841-A114-D623677C81E2}" type="parTrans" cxnId="{0EAAAF0B-BB41-9042-A1A3-2F5D4397FDC9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1E25219C-DBDD-394B-9212-A6225285E03C}" type="sibTrans" cxnId="{0EAAAF0B-BB41-9042-A1A3-2F5D4397FDC9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3690B627-64D5-CF47-91AD-32C0188D3E29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0" i="0" dirty="0" smtClean="0">
              <a:latin typeface="Helvetica Neue Light" charset="0"/>
              <a:ea typeface="Helvetica Neue Light" charset="0"/>
              <a:cs typeface="Helvetica Neue Light" charset="0"/>
            </a:rPr>
            <a:t>CT </a:t>
          </a:r>
          <a:r>
            <a:rPr lang="en-US" sz="2800" b="0" i="0" dirty="0" smtClean="0">
              <a:latin typeface="Helvetica Neue Medium" charset="0"/>
              <a:ea typeface="Helvetica Neue Medium" charset="0"/>
              <a:cs typeface="Helvetica Neue Medium" charset="0"/>
            </a:rPr>
            <a:t>does not improve or degrades </a:t>
          </a:r>
          <a:r>
            <a:rPr lang="en-US" sz="2800" b="0" i="0" dirty="0" smtClean="0">
              <a:latin typeface="Helvetica Neue Light" charset="0"/>
              <a:ea typeface="Helvetica Neue Light" charset="0"/>
              <a:cs typeface="Helvetica Neue Light" charset="0"/>
            </a:rPr>
            <a:t>HP performance compared to UM</a:t>
          </a:r>
          <a:endParaRPr lang="en-US" sz="2800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CBB88802-AE2F-264F-A8E1-1772F451DD54}" type="parTrans" cxnId="{7D7E6B69-0A65-A743-8C50-F06A10EA9130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77D98E03-810C-5E48-AC87-F32ECA4B8660}" type="sibTrans" cxnId="{7D7E6B69-0A65-A743-8C50-F06A10EA9130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920EC972-EC4B-E74B-BFB1-4E31F4F40CD0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sz="30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BE0E6C72-6119-9448-95ED-01F07623EB2C}" type="parTrans" cxnId="{CCA28856-ADFB-5147-93D4-D743F727AB2C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CDD30892-FF26-8440-B3F8-01CA6FD26215}" type="sibTrans" cxnId="{CCA28856-ADFB-5147-93D4-D743F727AB2C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B81ED478-AE81-EF49-AAE8-F729BB44445A}" type="pres">
      <dgm:prSet presAssocID="{4BEE066F-5451-7D41-960A-407E004904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42AA01-79C1-9E41-8C36-67F237E1482A}" type="pres">
      <dgm:prSet presAssocID="{3178E829-FE4B-A04C-90C4-AE6AD227239C}" presName="composite" presStyleCnt="0"/>
      <dgm:spPr/>
    </dgm:pt>
    <dgm:pt modelId="{4759FB08-2791-9647-B01F-CB0C8A3EDF49}" type="pres">
      <dgm:prSet presAssocID="{3178E829-FE4B-A04C-90C4-AE6AD227239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B0544-08F7-C043-8CCF-A54D8E28784B}" type="pres">
      <dgm:prSet presAssocID="{3178E829-FE4B-A04C-90C4-AE6AD227239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AD576-351A-7C4C-93CA-2206A3710F78}" type="pres">
      <dgm:prSet presAssocID="{716C9D43-8261-574A-ADB2-344113B456C1}" presName="space" presStyleCnt="0"/>
      <dgm:spPr/>
    </dgm:pt>
    <dgm:pt modelId="{DDF863E9-A97F-3D46-9AEE-285C373FDD52}" type="pres">
      <dgm:prSet presAssocID="{0564574D-A0F5-F94F-AC16-7E26BC2AA30F}" presName="composite" presStyleCnt="0"/>
      <dgm:spPr/>
    </dgm:pt>
    <dgm:pt modelId="{EC5CF6CA-EDB4-3E47-9C04-BB0A0598E624}" type="pres">
      <dgm:prSet presAssocID="{0564574D-A0F5-F94F-AC16-7E26BC2AA30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68C03-3299-4A44-9B62-31996EB5EB94}" type="pres">
      <dgm:prSet presAssocID="{0564574D-A0F5-F94F-AC16-7E26BC2AA30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0F598-AF3C-7D49-AC66-DDC47D791D24}" type="presOf" srcId="{3178E829-FE4B-A04C-90C4-AE6AD227239C}" destId="{4759FB08-2791-9647-B01F-CB0C8A3EDF49}" srcOrd="0" destOrd="0" presId="urn:microsoft.com/office/officeart/2005/8/layout/hList1"/>
    <dgm:cxn modelId="{1A409EC1-BF7D-C14A-878F-533206AD5A0C}" srcId="{3178E829-FE4B-A04C-90C4-AE6AD227239C}" destId="{365AC60A-30AD-9F42-9885-F77587B9A949}" srcOrd="0" destOrd="0" parTransId="{6F83FC0D-8C46-3F4A-AFBA-9BF4137CF95A}" sibTransId="{5F0334AF-9997-564C-A1EC-158C74586014}"/>
    <dgm:cxn modelId="{A578B78F-9291-7A49-937F-249103F98F6F}" type="presOf" srcId="{3690B627-64D5-CF47-91AD-32C0188D3E29}" destId="{F7468C03-3299-4A44-9B62-31996EB5EB94}" srcOrd="0" destOrd="0" presId="urn:microsoft.com/office/officeart/2005/8/layout/hList1"/>
    <dgm:cxn modelId="{1B95E835-D59F-9249-92C9-08678621BD26}" type="presOf" srcId="{0564574D-A0F5-F94F-AC16-7E26BC2AA30F}" destId="{EC5CF6CA-EDB4-3E47-9C04-BB0A0598E624}" srcOrd="0" destOrd="0" presId="urn:microsoft.com/office/officeart/2005/8/layout/hList1"/>
    <dgm:cxn modelId="{0EAAAF0B-BB41-9042-A1A3-2F5D4397FDC9}" srcId="{4BEE066F-5451-7D41-960A-407E00490427}" destId="{0564574D-A0F5-F94F-AC16-7E26BC2AA30F}" srcOrd="1" destOrd="0" parTransId="{16C0D008-5DC8-1841-A114-D623677C81E2}" sibTransId="{1E25219C-DBDD-394B-9212-A6225285E03C}"/>
    <dgm:cxn modelId="{7948AC08-7423-C54D-8A9C-34E88BBCBAF5}" type="presOf" srcId="{4BEE066F-5451-7D41-960A-407E00490427}" destId="{B81ED478-AE81-EF49-AAE8-F729BB44445A}" srcOrd="0" destOrd="0" presId="urn:microsoft.com/office/officeart/2005/8/layout/hList1"/>
    <dgm:cxn modelId="{618FFCAA-03A2-6447-A83F-2024D6FF0949}" type="presOf" srcId="{920EC972-EC4B-E74B-BFB1-4E31F4F40CD0}" destId="{F7468C03-3299-4A44-9B62-31996EB5EB94}" srcOrd="0" destOrd="1" presId="urn:microsoft.com/office/officeart/2005/8/layout/hList1"/>
    <dgm:cxn modelId="{667437E4-6BE8-B143-92F1-A329C05E780C}" type="presOf" srcId="{365AC60A-30AD-9F42-9885-F77587B9A949}" destId="{EAFB0544-08F7-C043-8CCF-A54D8E28784B}" srcOrd="0" destOrd="0" presId="urn:microsoft.com/office/officeart/2005/8/layout/hList1"/>
    <dgm:cxn modelId="{8FBEDB49-E945-864E-AD69-1CF9629D7E54}" srcId="{4BEE066F-5451-7D41-960A-407E00490427}" destId="{3178E829-FE4B-A04C-90C4-AE6AD227239C}" srcOrd="0" destOrd="0" parTransId="{986D7AEB-A823-BB40-97F3-EDA524182F4F}" sibTransId="{716C9D43-8261-574A-ADB2-344113B456C1}"/>
    <dgm:cxn modelId="{CCA28856-ADFB-5147-93D4-D743F727AB2C}" srcId="{3690B627-64D5-CF47-91AD-32C0188D3E29}" destId="{920EC972-EC4B-E74B-BFB1-4E31F4F40CD0}" srcOrd="0" destOrd="0" parTransId="{BE0E6C72-6119-9448-95ED-01F07623EB2C}" sibTransId="{CDD30892-FF26-8440-B3F8-01CA6FD26215}"/>
    <dgm:cxn modelId="{7D7E6B69-0A65-A743-8C50-F06A10EA9130}" srcId="{0564574D-A0F5-F94F-AC16-7E26BC2AA30F}" destId="{3690B627-64D5-CF47-91AD-32C0188D3E29}" srcOrd="0" destOrd="0" parTransId="{CBB88802-AE2F-264F-A8E1-1772F451DD54}" sibTransId="{77D98E03-810C-5E48-AC87-F32ECA4B8660}"/>
    <dgm:cxn modelId="{14F8FDB8-F238-4041-AE83-B0598E942D09}" type="presParOf" srcId="{B81ED478-AE81-EF49-AAE8-F729BB44445A}" destId="{2542AA01-79C1-9E41-8C36-67F237E1482A}" srcOrd="0" destOrd="0" presId="urn:microsoft.com/office/officeart/2005/8/layout/hList1"/>
    <dgm:cxn modelId="{142C034B-D7D0-F141-B325-EC194EA3023A}" type="presParOf" srcId="{2542AA01-79C1-9E41-8C36-67F237E1482A}" destId="{4759FB08-2791-9647-B01F-CB0C8A3EDF49}" srcOrd="0" destOrd="0" presId="urn:microsoft.com/office/officeart/2005/8/layout/hList1"/>
    <dgm:cxn modelId="{18078CBA-7181-E44D-8662-B2FC862DD696}" type="presParOf" srcId="{2542AA01-79C1-9E41-8C36-67F237E1482A}" destId="{EAFB0544-08F7-C043-8CCF-A54D8E28784B}" srcOrd="1" destOrd="0" presId="urn:microsoft.com/office/officeart/2005/8/layout/hList1"/>
    <dgm:cxn modelId="{CC05A5BD-B20D-8445-AF6B-D5444DF0DC21}" type="presParOf" srcId="{B81ED478-AE81-EF49-AAE8-F729BB44445A}" destId="{8F7AD576-351A-7C4C-93CA-2206A3710F78}" srcOrd="1" destOrd="0" presId="urn:microsoft.com/office/officeart/2005/8/layout/hList1"/>
    <dgm:cxn modelId="{8DB4989C-482E-2949-8BCC-C0A7808FE524}" type="presParOf" srcId="{B81ED478-AE81-EF49-AAE8-F729BB44445A}" destId="{DDF863E9-A97F-3D46-9AEE-285C373FDD52}" srcOrd="2" destOrd="0" presId="urn:microsoft.com/office/officeart/2005/8/layout/hList1"/>
    <dgm:cxn modelId="{A3A50A39-507D-2E4C-B795-DA7A6E2AA8BF}" type="presParOf" srcId="{DDF863E9-A97F-3D46-9AEE-285C373FDD52}" destId="{EC5CF6CA-EDB4-3E47-9C04-BB0A0598E624}" srcOrd="0" destOrd="0" presId="urn:microsoft.com/office/officeart/2005/8/layout/hList1"/>
    <dgm:cxn modelId="{FF9B03BF-0C30-4940-BC52-D7E1A9FE74C9}" type="presParOf" srcId="{DDF863E9-A97F-3D46-9AEE-285C373FDD52}" destId="{F7468C03-3299-4A44-9B62-31996EB5EB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7C978-487D-B143-A517-002CC4E88BCE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D4640A-A17A-6748-AF83-4185537A3C08}">
      <dgm:prSet phldrT="[Text]"/>
      <dgm:spPr/>
      <dgm:t>
        <a:bodyPr/>
        <a:lstStyle/>
        <a:p>
          <a:r>
            <a:rPr lang="en-US" dirty="0" smtClean="0">
              <a:latin typeface="Helvetica Neue" charset="0"/>
              <a:ea typeface="Helvetica Neue" charset="0"/>
              <a:cs typeface="Helvetica Neue" charset="0"/>
            </a:rPr>
            <a:t>Adapts LLC HP allocation to its needs</a:t>
          </a:r>
          <a:endParaRPr lang="en-US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6BEA83B9-AA20-F245-A9E2-018C942ADEAC}" type="parTrans" cxnId="{F3C9E619-1F93-A94B-B3D3-EB4315ADDAB2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A6A3135A-78E9-A948-B24E-51407F19F014}" type="sibTrans" cxnId="{F3C9E619-1F93-A94B-B3D3-EB4315ADDAB2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606C0EB7-6B9F-B240-A51D-205D9626615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latin typeface="Helvetica Neue" charset="0"/>
              <a:ea typeface="Helvetica Neue" charset="0"/>
              <a:cs typeface="Helvetica Neue" charset="0"/>
            </a:rPr>
            <a:t>Strives to safeguard HP performance</a:t>
          </a:r>
          <a:endParaRPr lang="en-US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BB4B89FF-88D9-464F-8AA2-7878C2440BB9}" type="parTrans" cxnId="{71B90F7A-ACF3-7344-843A-6147E63D00D6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6ADD9A72-24DE-D749-98C7-DCD2043CCD9F}" type="sibTrans" cxnId="{71B90F7A-ACF3-7344-843A-6147E63D00D6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673DBB3E-E1A6-664A-A472-D060D62CC909}">
      <dgm:prSet phldrT="[Text]"/>
      <dgm:spPr/>
      <dgm:t>
        <a:bodyPr/>
        <a:lstStyle/>
        <a:p>
          <a:r>
            <a:rPr lang="en-US" dirty="0" smtClean="0">
              <a:latin typeface="Helvetica Neue" charset="0"/>
              <a:ea typeface="Helvetica Neue" charset="0"/>
              <a:cs typeface="Helvetica Neue" charset="0"/>
            </a:rPr>
            <a:t>Assigns maximum possible cache space to BEs</a:t>
          </a:r>
          <a:endParaRPr lang="en-US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D9E12238-4BB5-2447-A484-A37244D437C1}" type="parTrans" cxnId="{F4923F07-36D5-574D-9E4D-BD768894D362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74DE28E3-2F1F-C34C-B09D-87D426F286DB}" type="sibTrans" cxnId="{F4923F07-36D5-574D-9E4D-BD768894D362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F8C2BD06-CDF7-2B47-941D-A0C8A442780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Helvetica Neue" charset="0"/>
              <a:ea typeface="Helvetica Neue" charset="0"/>
              <a:cs typeface="Helvetica Neue" charset="0"/>
            </a:rPr>
            <a:t>Boosts performance of BEs</a:t>
          </a:r>
          <a:endParaRPr lang="en-US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4E6EC99D-0921-494F-894C-662AA33830F7}" type="parTrans" cxnId="{EBB901CD-655C-CA4E-9290-347BA547ACD5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82777307-7E55-184B-8D56-3DE2668D9B09}" type="sibTrans" cxnId="{EBB901CD-655C-CA4E-9290-347BA547ACD5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96B81A0B-737E-BA41-A020-2B8A9C298DC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Helvetica Neue" charset="0"/>
              <a:ea typeface="Helvetica Neue" charset="0"/>
              <a:cs typeface="Helvetica Neue" charset="0"/>
            </a:rPr>
            <a:t>Improves system utilization</a:t>
          </a:r>
          <a:endParaRPr lang="en-US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3DF54723-8F64-DD42-BCD1-523E50344BA3}" type="parTrans" cxnId="{620EBFCE-ABEB-EF41-ABE6-81EB869FC0F6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FF281091-61C9-CD43-AC98-FD5ACD18B67F}" type="sibTrans" cxnId="{620EBFCE-ABEB-EF41-ABE6-81EB869FC0F6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3AF65B45-FE07-854E-BE3D-4CC4E5EED11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Agnostic to target performance and workload profile</a:t>
          </a:r>
          <a:endParaRPr lang="en-US" dirty="0"/>
        </a:p>
      </dgm:t>
    </dgm:pt>
    <dgm:pt modelId="{B38D377D-DF5F-7E4C-9A69-0D095276D464}" type="parTrans" cxnId="{4B0183A5-C146-344D-B175-032B1C280D32}">
      <dgm:prSet/>
      <dgm:spPr/>
      <dgm:t>
        <a:bodyPr/>
        <a:lstStyle/>
        <a:p>
          <a:endParaRPr lang="en-US"/>
        </a:p>
      </dgm:t>
    </dgm:pt>
    <dgm:pt modelId="{FFA04B18-85BD-C14D-91C8-727B33E82631}" type="sibTrans" cxnId="{4B0183A5-C146-344D-B175-032B1C280D32}">
      <dgm:prSet/>
      <dgm:spPr/>
      <dgm:t>
        <a:bodyPr/>
        <a:lstStyle/>
        <a:p>
          <a:endParaRPr lang="en-US"/>
        </a:p>
      </dgm:t>
    </dgm:pt>
    <dgm:pt modelId="{84EEF531-A02C-0741-A312-7A4CA8A832BE}" type="pres">
      <dgm:prSet presAssocID="{5977C978-487D-B143-A517-002CC4E88B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E1B3B-CE6B-D348-A282-F52D2859AF7F}" type="pres">
      <dgm:prSet presAssocID="{50D4640A-A17A-6748-AF83-4185537A3C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53D83-3BDA-2C42-B35B-E44663579A88}" type="pres">
      <dgm:prSet presAssocID="{A6A3135A-78E9-A948-B24E-51407F19F014}" presName="sibTrans" presStyleCnt="0"/>
      <dgm:spPr/>
    </dgm:pt>
    <dgm:pt modelId="{70A545AA-2F09-C44B-8204-76A0EF5B5A80}" type="pres">
      <dgm:prSet presAssocID="{606C0EB7-6B9F-B240-A51D-205D9626615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02B00-1793-B848-81B0-2C74826D264C}" type="pres">
      <dgm:prSet presAssocID="{6ADD9A72-24DE-D749-98C7-DCD2043CCD9F}" presName="sibTrans" presStyleCnt="0"/>
      <dgm:spPr/>
    </dgm:pt>
    <dgm:pt modelId="{6FBB3AC1-9761-294C-AE98-4147E0951900}" type="pres">
      <dgm:prSet presAssocID="{673DBB3E-E1A6-664A-A472-D060D62CC90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B4D60-DE53-CD40-8F7E-25F10EBAF2D5}" type="pres">
      <dgm:prSet presAssocID="{74DE28E3-2F1F-C34C-B09D-87D426F286DB}" presName="sibTrans" presStyleCnt="0"/>
      <dgm:spPr/>
    </dgm:pt>
    <dgm:pt modelId="{69CDBFD3-04A6-7546-8550-31562D0FC1A7}" type="pres">
      <dgm:prSet presAssocID="{F8C2BD06-CDF7-2B47-941D-A0C8A44278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DEEA7-625C-1C49-A5B1-EF227F848FC1}" type="pres">
      <dgm:prSet presAssocID="{82777307-7E55-184B-8D56-3DE2668D9B09}" presName="sibTrans" presStyleCnt="0"/>
      <dgm:spPr/>
    </dgm:pt>
    <dgm:pt modelId="{A3B8333C-229D-6948-AD83-F949789E0C06}" type="pres">
      <dgm:prSet presAssocID="{96B81A0B-737E-BA41-A020-2B8A9C298DC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28A31-3FBF-3147-9E22-272ED3081164}" type="pres">
      <dgm:prSet presAssocID="{FF281091-61C9-CD43-AC98-FD5ACD18B67F}" presName="sibTrans" presStyleCnt="0"/>
      <dgm:spPr/>
    </dgm:pt>
    <dgm:pt modelId="{F7C1E9F7-B34D-394E-9134-5605A0A87931}" type="pres">
      <dgm:prSet presAssocID="{3AF65B45-FE07-854E-BE3D-4CC4E5EED1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495D78-9AAB-3346-A267-5DC71DB49DEF}" type="presOf" srcId="{606C0EB7-6B9F-B240-A51D-205D9626615A}" destId="{70A545AA-2F09-C44B-8204-76A0EF5B5A80}" srcOrd="0" destOrd="0" presId="urn:microsoft.com/office/officeart/2005/8/layout/default"/>
    <dgm:cxn modelId="{EBB901CD-655C-CA4E-9290-347BA547ACD5}" srcId="{5977C978-487D-B143-A517-002CC4E88BCE}" destId="{F8C2BD06-CDF7-2B47-941D-A0C8A4427802}" srcOrd="3" destOrd="0" parTransId="{4E6EC99D-0921-494F-894C-662AA33830F7}" sibTransId="{82777307-7E55-184B-8D56-3DE2668D9B09}"/>
    <dgm:cxn modelId="{FB763A1B-26FB-1D45-8434-7D474EB0CB04}" type="presOf" srcId="{96B81A0B-737E-BA41-A020-2B8A9C298DC0}" destId="{A3B8333C-229D-6948-AD83-F949789E0C06}" srcOrd="0" destOrd="0" presId="urn:microsoft.com/office/officeart/2005/8/layout/default"/>
    <dgm:cxn modelId="{8A180378-E56D-5342-AADC-12B57666C8B4}" type="presOf" srcId="{5977C978-487D-B143-A517-002CC4E88BCE}" destId="{84EEF531-A02C-0741-A312-7A4CA8A832BE}" srcOrd="0" destOrd="0" presId="urn:microsoft.com/office/officeart/2005/8/layout/default"/>
    <dgm:cxn modelId="{71B90F7A-ACF3-7344-843A-6147E63D00D6}" srcId="{5977C978-487D-B143-A517-002CC4E88BCE}" destId="{606C0EB7-6B9F-B240-A51D-205D9626615A}" srcOrd="1" destOrd="0" parTransId="{BB4B89FF-88D9-464F-8AA2-7878C2440BB9}" sibTransId="{6ADD9A72-24DE-D749-98C7-DCD2043CCD9F}"/>
    <dgm:cxn modelId="{F3C9E619-1F93-A94B-B3D3-EB4315ADDAB2}" srcId="{5977C978-487D-B143-A517-002CC4E88BCE}" destId="{50D4640A-A17A-6748-AF83-4185537A3C08}" srcOrd="0" destOrd="0" parTransId="{6BEA83B9-AA20-F245-A9E2-018C942ADEAC}" sibTransId="{A6A3135A-78E9-A948-B24E-51407F19F014}"/>
    <dgm:cxn modelId="{F4923F07-36D5-574D-9E4D-BD768894D362}" srcId="{5977C978-487D-B143-A517-002CC4E88BCE}" destId="{673DBB3E-E1A6-664A-A472-D060D62CC909}" srcOrd="2" destOrd="0" parTransId="{D9E12238-4BB5-2447-A484-A37244D437C1}" sibTransId="{74DE28E3-2F1F-C34C-B09D-87D426F286DB}"/>
    <dgm:cxn modelId="{51DDD5D6-ED79-6542-AED1-E23B707E61BF}" type="presOf" srcId="{673DBB3E-E1A6-664A-A472-D060D62CC909}" destId="{6FBB3AC1-9761-294C-AE98-4147E0951900}" srcOrd="0" destOrd="0" presId="urn:microsoft.com/office/officeart/2005/8/layout/default"/>
    <dgm:cxn modelId="{17713700-FD4E-6B45-A400-6B6B78A8E05A}" type="presOf" srcId="{3AF65B45-FE07-854E-BE3D-4CC4E5EED11F}" destId="{F7C1E9F7-B34D-394E-9134-5605A0A87931}" srcOrd="0" destOrd="0" presId="urn:microsoft.com/office/officeart/2005/8/layout/default"/>
    <dgm:cxn modelId="{98BF3B2E-B713-5C44-BACF-47C65B839704}" type="presOf" srcId="{F8C2BD06-CDF7-2B47-941D-A0C8A4427802}" destId="{69CDBFD3-04A6-7546-8550-31562D0FC1A7}" srcOrd="0" destOrd="0" presId="urn:microsoft.com/office/officeart/2005/8/layout/default"/>
    <dgm:cxn modelId="{4B0183A5-C146-344D-B175-032B1C280D32}" srcId="{5977C978-487D-B143-A517-002CC4E88BCE}" destId="{3AF65B45-FE07-854E-BE3D-4CC4E5EED11F}" srcOrd="5" destOrd="0" parTransId="{B38D377D-DF5F-7E4C-9A69-0D095276D464}" sibTransId="{FFA04B18-85BD-C14D-91C8-727B33E82631}"/>
    <dgm:cxn modelId="{6AB2300F-3197-4042-9BA1-AB2043901136}" type="presOf" srcId="{50D4640A-A17A-6748-AF83-4185537A3C08}" destId="{E17E1B3B-CE6B-D348-A282-F52D2859AF7F}" srcOrd="0" destOrd="0" presId="urn:microsoft.com/office/officeart/2005/8/layout/default"/>
    <dgm:cxn modelId="{620EBFCE-ABEB-EF41-ABE6-81EB869FC0F6}" srcId="{5977C978-487D-B143-A517-002CC4E88BCE}" destId="{96B81A0B-737E-BA41-A020-2B8A9C298DC0}" srcOrd="4" destOrd="0" parTransId="{3DF54723-8F64-DD42-BCD1-523E50344BA3}" sibTransId="{FF281091-61C9-CD43-AC98-FD5ACD18B67F}"/>
    <dgm:cxn modelId="{0F4F9D7C-CB35-F544-9EEB-FC5E2B56C42D}" type="presParOf" srcId="{84EEF531-A02C-0741-A312-7A4CA8A832BE}" destId="{E17E1B3B-CE6B-D348-A282-F52D2859AF7F}" srcOrd="0" destOrd="0" presId="urn:microsoft.com/office/officeart/2005/8/layout/default"/>
    <dgm:cxn modelId="{D998CB56-0804-1C44-9B75-3B9FE9579A81}" type="presParOf" srcId="{84EEF531-A02C-0741-A312-7A4CA8A832BE}" destId="{57253D83-3BDA-2C42-B35B-E44663579A88}" srcOrd="1" destOrd="0" presId="urn:microsoft.com/office/officeart/2005/8/layout/default"/>
    <dgm:cxn modelId="{8440CA19-695C-1040-9308-A9B06F354BF8}" type="presParOf" srcId="{84EEF531-A02C-0741-A312-7A4CA8A832BE}" destId="{70A545AA-2F09-C44B-8204-76A0EF5B5A80}" srcOrd="2" destOrd="0" presId="urn:microsoft.com/office/officeart/2005/8/layout/default"/>
    <dgm:cxn modelId="{B1CBB41C-7782-3F48-AA24-A376906ED79A}" type="presParOf" srcId="{84EEF531-A02C-0741-A312-7A4CA8A832BE}" destId="{F6202B00-1793-B848-81B0-2C74826D264C}" srcOrd="3" destOrd="0" presId="urn:microsoft.com/office/officeart/2005/8/layout/default"/>
    <dgm:cxn modelId="{D7B53543-93B7-1B44-95FE-F324BF3765EE}" type="presParOf" srcId="{84EEF531-A02C-0741-A312-7A4CA8A832BE}" destId="{6FBB3AC1-9761-294C-AE98-4147E0951900}" srcOrd="4" destOrd="0" presId="urn:microsoft.com/office/officeart/2005/8/layout/default"/>
    <dgm:cxn modelId="{B04A3532-5F1E-494F-AD22-F11F63C0A23B}" type="presParOf" srcId="{84EEF531-A02C-0741-A312-7A4CA8A832BE}" destId="{AD8B4D60-DE53-CD40-8F7E-25F10EBAF2D5}" srcOrd="5" destOrd="0" presId="urn:microsoft.com/office/officeart/2005/8/layout/default"/>
    <dgm:cxn modelId="{22545DD0-E0DF-BD41-AD7D-1A4FD6952F37}" type="presParOf" srcId="{84EEF531-A02C-0741-A312-7A4CA8A832BE}" destId="{69CDBFD3-04A6-7546-8550-31562D0FC1A7}" srcOrd="6" destOrd="0" presId="urn:microsoft.com/office/officeart/2005/8/layout/default"/>
    <dgm:cxn modelId="{32A42419-3C9F-FB43-92C5-8F980F97BB6A}" type="presParOf" srcId="{84EEF531-A02C-0741-A312-7A4CA8A832BE}" destId="{4AFDEEA7-625C-1C49-A5B1-EF227F848FC1}" srcOrd="7" destOrd="0" presId="urn:microsoft.com/office/officeart/2005/8/layout/default"/>
    <dgm:cxn modelId="{F4A63AC2-7456-2E4D-A237-069C8084D99D}" type="presParOf" srcId="{84EEF531-A02C-0741-A312-7A4CA8A832BE}" destId="{A3B8333C-229D-6948-AD83-F949789E0C06}" srcOrd="8" destOrd="0" presId="urn:microsoft.com/office/officeart/2005/8/layout/default"/>
    <dgm:cxn modelId="{30C65F58-8631-B345-8BFC-35AE0441483A}" type="presParOf" srcId="{84EEF531-A02C-0741-A312-7A4CA8A832BE}" destId="{A8928A31-3FBF-3147-9E22-272ED3081164}" srcOrd="9" destOrd="0" presId="urn:microsoft.com/office/officeart/2005/8/layout/default"/>
    <dgm:cxn modelId="{B7354818-3979-7D44-9FD0-E775C405A5CA}" type="presParOf" srcId="{84EEF531-A02C-0741-A312-7A4CA8A832BE}" destId="{F7C1E9F7-B34D-394E-9134-5605A0A8793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9FB08-2791-9647-B01F-CB0C8A3EDF49}">
      <dsp:nvSpPr>
        <dsp:cNvPr id="0" name=""/>
        <dsp:cNvSpPr/>
      </dsp:nvSpPr>
      <dsp:spPr>
        <a:xfrm>
          <a:off x="29" y="370472"/>
          <a:ext cx="2784265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Helvetica Neue" charset="0"/>
              <a:ea typeface="Helvetica Neue" charset="0"/>
              <a:cs typeface="Helvetica Neue" charset="0"/>
            </a:rPr>
            <a:t>CT-Favored</a:t>
          </a:r>
          <a:endParaRPr lang="en-US" sz="31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29" y="370472"/>
        <a:ext cx="2784265" cy="892800"/>
      </dsp:txXfrm>
    </dsp:sp>
    <dsp:sp modelId="{EAFB0544-08F7-C043-8CCF-A54D8E28784B}">
      <dsp:nvSpPr>
        <dsp:cNvPr id="0" name=""/>
        <dsp:cNvSpPr/>
      </dsp:nvSpPr>
      <dsp:spPr>
        <a:xfrm>
          <a:off x="29" y="1263272"/>
          <a:ext cx="2784265" cy="32176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CT </a:t>
          </a:r>
          <a:r>
            <a:rPr lang="en-US" sz="2800" b="0" i="0" kern="1200" dirty="0" smtClean="0">
              <a:latin typeface="Helvetica Neue Medium" charset="0"/>
              <a:ea typeface="Helvetica Neue Medium" charset="0"/>
              <a:cs typeface="Helvetica Neue Medium" charset="0"/>
            </a:rPr>
            <a:t>improves</a:t>
          </a:r>
          <a:r>
            <a:rPr lang="en-US" sz="2800" b="0" i="0" kern="1200" dirty="0" smtClean="0">
              <a:latin typeface="Helvetica Neue" charset="0"/>
              <a:ea typeface="Helvetica Neue" charset="0"/>
              <a:cs typeface="Helvetica Neue" charset="0"/>
            </a:rPr>
            <a:t> </a:t>
          </a:r>
          <a:r>
            <a:rPr lang="en-US" sz="28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HP performance compared to UM</a:t>
          </a:r>
          <a:endParaRPr lang="en-US" sz="28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</dsp:txBody>
      <dsp:txXfrm>
        <a:off x="29" y="1263272"/>
        <a:ext cx="2784265" cy="3217654"/>
      </dsp:txXfrm>
    </dsp:sp>
    <dsp:sp modelId="{EC5CF6CA-EDB4-3E47-9C04-BB0A0598E624}">
      <dsp:nvSpPr>
        <dsp:cNvPr id="0" name=""/>
        <dsp:cNvSpPr/>
      </dsp:nvSpPr>
      <dsp:spPr>
        <a:xfrm>
          <a:off x="3174091" y="370472"/>
          <a:ext cx="2784265" cy="8928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Helvetica Neue" charset="0"/>
              <a:ea typeface="Helvetica Neue" charset="0"/>
              <a:cs typeface="Helvetica Neue" charset="0"/>
            </a:rPr>
            <a:t>CT-Thwarted</a:t>
          </a:r>
          <a:endParaRPr lang="en-US" sz="31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3174091" y="370472"/>
        <a:ext cx="2784265" cy="892800"/>
      </dsp:txXfrm>
    </dsp:sp>
    <dsp:sp modelId="{F7468C03-3299-4A44-9B62-31996EB5EB94}">
      <dsp:nvSpPr>
        <dsp:cNvPr id="0" name=""/>
        <dsp:cNvSpPr/>
      </dsp:nvSpPr>
      <dsp:spPr>
        <a:xfrm>
          <a:off x="3174091" y="1263272"/>
          <a:ext cx="2784265" cy="3217654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CT </a:t>
          </a:r>
          <a:r>
            <a:rPr lang="en-US" sz="2800" b="0" i="0" kern="1200" dirty="0" smtClean="0">
              <a:latin typeface="Helvetica Neue Medium" charset="0"/>
              <a:ea typeface="Helvetica Neue Medium" charset="0"/>
              <a:cs typeface="Helvetica Neue Medium" charset="0"/>
            </a:rPr>
            <a:t>does not improve or degrades </a:t>
          </a:r>
          <a:r>
            <a:rPr lang="en-US" sz="28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HP performance compared to UM</a:t>
          </a:r>
          <a:endParaRPr lang="en-US" sz="28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3174091" y="1263272"/>
        <a:ext cx="2784265" cy="3217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1B3B-CE6B-D348-A282-F52D2859AF7F}">
      <dsp:nvSpPr>
        <dsp:cNvPr id="0" name=""/>
        <dsp:cNvSpPr/>
      </dsp:nvSpPr>
      <dsp:spPr>
        <a:xfrm>
          <a:off x="690739" y="3198"/>
          <a:ext cx="2546127" cy="15276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 Neue" charset="0"/>
              <a:ea typeface="Helvetica Neue" charset="0"/>
              <a:cs typeface="Helvetica Neue" charset="0"/>
            </a:rPr>
            <a:t>Adapts LLC HP allocation to its needs</a:t>
          </a:r>
          <a:endParaRPr lang="en-US" sz="24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690739" y="3198"/>
        <a:ext cx="2546127" cy="1527676"/>
      </dsp:txXfrm>
    </dsp:sp>
    <dsp:sp modelId="{70A545AA-2F09-C44B-8204-76A0EF5B5A80}">
      <dsp:nvSpPr>
        <dsp:cNvPr id="0" name=""/>
        <dsp:cNvSpPr/>
      </dsp:nvSpPr>
      <dsp:spPr>
        <a:xfrm>
          <a:off x="3491479" y="3198"/>
          <a:ext cx="2546127" cy="152767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 Neue" charset="0"/>
              <a:ea typeface="Helvetica Neue" charset="0"/>
              <a:cs typeface="Helvetica Neue" charset="0"/>
            </a:rPr>
            <a:t>Strives to safeguard HP performance</a:t>
          </a:r>
          <a:endParaRPr lang="en-US" sz="24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3491479" y="3198"/>
        <a:ext cx="2546127" cy="1527676"/>
      </dsp:txXfrm>
    </dsp:sp>
    <dsp:sp modelId="{6FBB3AC1-9761-294C-AE98-4147E0951900}">
      <dsp:nvSpPr>
        <dsp:cNvPr id="0" name=""/>
        <dsp:cNvSpPr/>
      </dsp:nvSpPr>
      <dsp:spPr>
        <a:xfrm>
          <a:off x="690739" y="1785487"/>
          <a:ext cx="2546127" cy="15276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 Neue" charset="0"/>
              <a:ea typeface="Helvetica Neue" charset="0"/>
              <a:cs typeface="Helvetica Neue" charset="0"/>
            </a:rPr>
            <a:t>Assigns maximum possible cache space to BEs</a:t>
          </a:r>
          <a:endParaRPr lang="en-US" sz="24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690739" y="1785487"/>
        <a:ext cx="2546127" cy="1527676"/>
      </dsp:txXfrm>
    </dsp:sp>
    <dsp:sp modelId="{69CDBFD3-04A6-7546-8550-31562D0FC1A7}">
      <dsp:nvSpPr>
        <dsp:cNvPr id="0" name=""/>
        <dsp:cNvSpPr/>
      </dsp:nvSpPr>
      <dsp:spPr>
        <a:xfrm>
          <a:off x="3491479" y="1785487"/>
          <a:ext cx="2546127" cy="152767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 Neue" charset="0"/>
              <a:ea typeface="Helvetica Neue" charset="0"/>
              <a:cs typeface="Helvetica Neue" charset="0"/>
            </a:rPr>
            <a:t>Boosts performance of BEs</a:t>
          </a:r>
          <a:endParaRPr lang="en-US" sz="24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3491479" y="1785487"/>
        <a:ext cx="2546127" cy="1527676"/>
      </dsp:txXfrm>
    </dsp:sp>
    <dsp:sp modelId="{A3B8333C-229D-6948-AD83-F949789E0C06}">
      <dsp:nvSpPr>
        <dsp:cNvPr id="0" name=""/>
        <dsp:cNvSpPr/>
      </dsp:nvSpPr>
      <dsp:spPr>
        <a:xfrm>
          <a:off x="690739" y="3567776"/>
          <a:ext cx="2546127" cy="152767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 Neue" charset="0"/>
              <a:ea typeface="Helvetica Neue" charset="0"/>
              <a:cs typeface="Helvetica Neue" charset="0"/>
            </a:rPr>
            <a:t>Improves system utilization</a:t>
          </a:r>
          <a:endParaRPr lang="en-US" sz="24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690739" y="3567776"/>
        <a:ext cx="2546127" cy="1527676"/>
      </dsp:txXfrm>
    </dsp:sp>
    <dsp:sp modelId="{F7C1E9F7-B34D-394E-9134-5605A0A87931}">
      <dsp:nvSpPr>
        <dsp:cNvPr id="0" name=""/>
        <dsp:cNvSpPr/>
      </dsp:nvSpPr>
      <dsp:spPr>
        <a:xfrm>
          <a:off x="3491479" y="3567776"/>
          <a:ext cx="2546127" cy="152767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Agnostic to target performance and workload profile</a:t>
          </a:r>
          <a:endParaRPr lang="en-US" sz="2400" kern="1200" dirty="0"/>
        </a:p>
      </dsp:txBody>
      <dsp:txXfrm>
        <a:off x="3491479" y="3567776"/>
        <a:ext cx="2546127" cy="1527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0.01323</cdr:x>
      <cdr:y>0.89958</cdr:y>
    </cdr:from>
    <cdr:to>
      <cdr:x>0.11906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" y="2590800"/>
          <a:ext cx="914400" cy="28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/>
        </a:p>
      </cdr:txBody>
    </cdr:sp>
  </cdr:relSizeAnchor>
  <cdr:relSizeAnchor xmlns:cdr="http://schemas.openxmlformats.org/drawingml/2006/chartDrawing">
    <cdr:from>
      <cdr:x>0.60864</cdr:x>
      <cdr:y>0.84667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00215" y="4034954"/>
          <a:ext cx="4115385" cy="730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000" i="1" dirty="0" smtClean="0"/>
            <a:t>(*)</a:t>
          </a:r>
          <a:r>
            <a:rPr lang="en-US" sz="2000" i="1" dirty="0" smtClean="0"/>
            <a:t>Normalized to 10msec for DICER</a:t>
          </a:r>
          <a:endParaRPr lang="el-GR" sz="20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0.17804</cdr:x>
      <cdr:y>0</cdr:y>
    </cdr:from>
    <cdr:to>
      <cdr:x>0.79035</cdr:x>
      <cdr:y>0.14208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9176" y="0"/>
          <a:ext cx="35052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1" dirty="0" smtClean="0"/>
            <a:t>(*) Normalized to 50GB/sec bandwidth</a:t>
          </a:r>
          <a:endParaRPr lang="el-GR" sz="16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0.18745</cdr:x>
      <cdr:y>0.01411</cdr:y>
    </cdr:from>
    <cdr:to>
      <cdr:x>0.79976</cdr:x>
      <cdr:y>0.15619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2216" y="50800"/>
          <a:ext cx="3306474" cy="511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 smtClean="0"/>
            <a:t>(*) Normalized to 50GB/sec bandwidth</a:t>
          </a:r>
          <a:endParaRPr lang="el-GR" sz="1600" i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0.02589</cdr:x>
      <cdr:y>0.89894</cdr:y>
    </cdr:from>
    <cdr:to>
      <cdr:x>0.15668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976" y="3219449"/>
          <a:ext cx="914400" cy="361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/>
        </a:p>
      </cdr:txBody>
    </cdr:sp>
  </cdr:relSizeAnchor>
  <cdr:relSizeAnchor xmlns:cdr="http://schemas.openxmlformats.org/drawingml/2006/chartDrawing">
    <cdr:from>
      <cdr:x>0.35556</cdr:x>
      <cdr:y>0.00467</cdr:y>
    </cdr:from>
    <cdr:to>
      <cdr:x>0.9028</cdr:x>
      <cdr:y>0.30399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30771" y="11893"/>
          <a:ext cx="2356075" cy="761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100" i="1" dirty="0" smtClean="0"/>
            <a:t>(*) </a:t>
          </a:r>
          <a:r>
            <a:rPr lang="en-US" sz="1100" i="1" dirty="0" smtClean="0"/>
            <a:t>Normalized to parameter value of 30%</a:t>
          </a:r>
          <a:endParaRPr lang="el-GR" sz="1100" i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0.73228</cdr:x>
      <cdr:y>0</cdr:y>
    </cdr:from>
    <cdr:to>
      <cdr:x>0.96599</cdr:x>
      <cdr:y>0.23958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0556" y="0"/>
          <a:ext cx="1825743" cy="623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100" i="1" dirty="0" smtClean="0"/>
            <a:t>(*) </a:t>
          </a:r>
          <a:r>
            <a:rPr lang="en-US" sz="1100" i="1" dirty="0" smtClean="0"/>
            <a:t>Normalized to parameter value of 30%</a:t>
          </a:r>
          <a:endParaRPr lang="el-GR" sz="11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7892-4C40-BE4F-B796-1F2AB39A3518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144B8-C60E-4544-B3E2-687B9AA19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35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55B34-F00D-A941-BAA8-73F33AD6718D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23FE1-CDAC-A247-BACB-A8D1A9D8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8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3FE1-CDAC-A247-BACB-A8D1A9D84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3FE1-CDAC-A247-BACB-A8D1A9D84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06/08/2019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22/1/2018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err="1" smtClean="0"/>
              <a:t>NovelHPC</a:t>
            </a:r>
            <a:r>
              <a:rPr lang="mr-IN" dirty="0" smtClean="0"/>
              <a:t>–</a:t>
            </a:r>
            <a:r>
              <a:rPr lang="en-US" dirty="0" smtClean="0"/>
              <a:t> HiPEAC’18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22/1/2018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err="1" smtClean="0"/>
              <a:t>NovelHPC</a:t>
            </a:r>
            <a:r>
              <a:rPr lang="mr-IN" dirty="0" smtClean="0"/>
              <a:t>–</a:t>
            </a:r>
            <a:r>
              <a:rPr lang="en-US" dirty="0" smtClean="0"/>
              <a:t> HiPEAC’18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22/1/2018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NovelHPC</a:t>
            </a:r>
            <a:r>
              <a:rPr lang="mr-IN" dirty="0" smtClean="0"/>
              <a:t>–</a:t>
            </a:r>
            <a:r>
              <a:rPr lang="en-US" dirty="0" smtClean="0"/>
              <a:t> HiPEAC’18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06/08/2019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5064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4558"/>
            <a:ext cx="5157787" cy="4015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08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4558"/>
            <a:ext cx="5183188" cy="4015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06/08/2019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06/08/2019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22/1/2018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err="1" smtClean="0"/>
              <a:t>NovelHPC</a:t>
            </a:r>
            <a:r>
              <a:rPr lang="mr-IN" dirty="0" smtClean="0"/>
              <a:t>–</a:t>
            </a:r>
            <a:r>
              <a:rPr lang="en-US" dirty="0" smtClean="0"/>
              <a:t> HiPEAC’18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22/1/2018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err="1" smtClean="0"/>
              <a:t>NovelHPC</a:t>
            </a:r>
            <a:r>
              <a:rPr lang="mr-IN" dirty="0" smtClean="0"/>
              <a:t>–</a:t>
            </a:r>
            <a:r>
              <a:rPr lang="en-US" dirty="0" smtClean="0"/>
              <a:t> HiPEAC’18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1125"/>
            <a:ext cx="10515600" cy="476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8836" y="6520180"/>
            <a:ext cx="1077310" cy="255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51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4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99DE41A9-98AC-1E47-850F-5BD4C2D51F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53169"/>
            <a:ext cx="12192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9" y="6367607"/>
            <a:ext cx="1504024" cy="446507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nikela@cslab.ece.ntua.gr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Relationship Id="rId3" Type="http://schemas.openxmlformats.org/officeDocument/2006/relationships/image" Target="../media/image24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DICER: Diligent Cache Partitioning for Efficient Workload Consolidation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34487"/>
          </a:xfrm>
        </p:spPr>
        <p:txBody>
          <a:bodyPr>
            <a:normAutofit/>
          </a:bodyPr>
          <a:lstStyle/>
          <a:p>
            <a:r>
              <a:rPr lang="en-US" dirty="0" smtClean="0"/>
              <a:t>Konstantinos </a:t>
            </a:r>
            <a:r>
              <a:rPr lang="en-US" dirty="0" err="1" smtClean="0"/>
              <a:t>Nikas</a:t>
            </a:r>
            <a:r>
              <a:rPr lang="en-US" dirty="0" smtClean="0"/>
              <a:t>, </a:t>
            </a:r>
            <a:r>
              <a:rPr lang="en-US" u="sng" dirty="0" smtClean="0"/>
              <a:t>Nikela Papadopoulou</a:t>
            </a:r>
            <a:r>
              <a:rPr lang="en-US" dirty="0" smtClean="0"/>
              <a:t>, Dimitra </a:t>
            </a:r>
            <a:r>
              <a:rPr lang="en-US" dirty="0" err="1" smtClean="0"/>
              <a:t>Giantsidi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Vasileios</a:t>
            </a:r>
            <a:r>
              <a:rPr lang="en-US" dirty="0" smtClean="0"/>
              <a:t> </a:t>
            </a:r>
            <a:r>
              <a:rPr lang="en-US" dirty="0" err="1" smtClean="0"/>
              <a:t>Karakostas</a:t>
            </a:r>
            <a:r>
              <a:rPr lang="en-US" dirty="0" smtClean="0"/>
              <a:t>, Georgios </a:t>
            </a:r>
            <a:r>
              <a:rPr lang="en-US" dirty="0" err="1" smtClean="0"/>
              <a:t>Goumas</a:t>
            </a:r>
            <a:r>
              <a:rPr lang="en-US" dirty="0" smtClean="0"/>
              <a:t>, </a:t>
            </a:r>
            <a:r>
              <a:rPr lang="en-US" dirty="0" err="1" smtClean="0"/>
              <a:t>Nectarios</a:t>
            </a:r>
            <a:r>
              <a:rPr lang="en-US" dirty="0" smtClean="0"/>
              <a:t> </a:t>
            </a:r>
            <a:r>
              <a:rPr lang="en-US" dirty="0" err="1" smtClean="0"/>
              <a:t>Koziris</a:t>
            </a: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Computing Systems Laboratory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National Technical University of Athens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DICER </a:t>
            </a:r>
            <a:r>
              <a:rPr lang="mr-IN" dirty="0"/>
              <a:t>–</a:t>
            </a:r>
            <a:r>
              <a:rPr lang="en-US" dirty="0"/>
              <a:t> ICPP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5"/>
    </mc:Choice>
    <mc:Fallback xmlns="">
      <p:transition spd="slow" advTm="132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LLC allocation and performance (in isolation)</a:t>
            </a:r>
            <a:endParaRPr lang="en-US" sz="36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7" y="1325563"/>
            <a:ext cx="6656806" cy="48514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Line Callout 1 16"/>
          <p:cNvSpPr/>
          <p:nvPr/>
        </p:nvSpPr>
        <p:spPr>
          <a:xfrm>
            <a:off x="8038529" y="3643951"/>
            <a:ext cx="3603011" cy="1774209"/>
          </a:xfrm>
          <a:prstGeom prst="borderCallout1">
            <a:avLst>
              <a:gd name="adj1" fmla="val 18750"/>
              <a:gd name="adj2" fmla="val -8333"/>
              <a:gd name="adj3" fmla="val -1705"/>
              <a:gd name="adj4" fmla="val -132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1% loss in performance </a:t>
            </a:r>
            <a:b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with only 6 LLC ways </a:t>
            </a:r>
            <a:b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for 50% of applications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8038530" y="1489881"/>
            <a:ext cx="3603010" cy="1676400"/>
          </a:xfrm>
          <a:prstGeom prst="borderCallout1">
            <a:avLst>
              <a:gd name="adj1" fmla="val 18750"/>
              <a:gd name="adj2" fmla="val -8333"/>
              <a:gd name="adj3" fmla="val 28015"/>
              <a:gd name="adj4" fmla="val -141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10% loss in performance with only 5 LLC ways </a:t>
            </a:r>
            <a:b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for 90% of applications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2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64"/>
    </mc:Choice>
    <mc:Fallback xmlns="">
      <p:transition spd="slow" advTm="48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Key observations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DICER </a:t>
            </a:r>
            <a:r>
              <a:rPr lang="mr-IN" dirty="0"/>
              <a:t>–</a:t>
            </a:r>
            <a:r>
              <a:rPr lang="en-US" dirty="0"/>
              <a:t> ICPP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348254" y="1452237"/>
            <a:ext cx="7910011" cy="1405322"/>
          </a:xfrm>
          <a:custGeom>
            <a:avLst/>
            <a:gdLst>
              <a:gd name="connsiteX0" fmla="*/ 125605 w 753614"/>
              <a:gd name="connsiteY0" fmla="*/ 0 h 6268313"/>
              <a:gd name="connsiteX1" fmla="*/ 628009 w 753614"/>
              <a:gd name="connsiteY1" fmla="*/ 0 h 6268313"/>
              <a:gd name="connsiteX2" fmla="*/ 753614 w 753614"/>
              <a:gd name="connsiteY2" fmla="*/ 125605 h 6268313"/>
              <a:gd name="connsiteX3" fmla="*/ 753614 w 753614"/>
              <a:gd name="connsiteY3" fmla="*/ 6268313 h 6268313"/>
              <a:gd name="connsiteX4" fmla="*/ 753614 w 753614"/>
              <a:gd name="connsiteY4" fmla="*/ 6268313 h 6268313"/>
              <a:gd name="connsiteX5" fmla="*/ 0 w 753614"/>
              <a:gd name="connsiteY5" fmla="*/ 6268313 h 6268313"/>
              <a:gd name="connsiteX6" fmla="*/ 0 w 753614"/>
              <a:gd name="connsiteY6" fmla="*/ 6268313 h 6268313"/>
              <a:gd name="connsiteX7" fmla="*/ 0 w 753614"/>
              <a:gd name="connsiteY7" fmla="*/ 125605 h 6268313"/>
              <a:gd name="connsiteX8" fmla="*/ 125605 w 753614"/>
              <a:gd name="connsiteY8" fmla="*/ 0 h 62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614" h="6268313">
                <a:moveTo>
                  <a:pt x="753614" y="1044744"/>
                </a:moveTo>
                <a:lnTo>
                  <a:pt x="753614" y="5223569"/>
                </a:lnTo>
                <a:cubicBezTo>
                  <a:pt x="753614" y="5800565"/>
                  <a:pt x="746853" y="6268309"/>
                  <a:pt x="738513" y="6268309"/>
                </a:cubicBezTo>
                <a:lnTo>
                  <a:pt x="0" y="6268309"/>
                </a:lnTo>
                <a:lnTo>
                  <a:pt x="0" y="6268309"/>
                </a:lnTo>
                <a:lnTo>
                  <a:pt x="0" y="4"/>
                </a:lnTo>
                <a:lnTo>
                  <a:pt x="0" y="4"/>
                </a:lnTo>
                <a:lnTo>
                  <a:pt x="738513" y="4"/>
                </a:lnTo>
                <a:cubicBezTo>
                  <a:pt x="746853" y="4"/>
                  <a:pt x="753614" y="467748"/>
                  <a:pt x="753614" y="1044744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47651" tIns="160613" rIns="284438" bIns="160614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i="1" kern="1200" dirty="0" smtClean="0">
                <a:latin typeface="Helvetica Neue Light" charset="0"/>
                <a:ea typeface="Helvetica Neue Light" charset="0"/>
                <a:cs typeface="Helvetica Neue Light" charset="0"/>
              </a:rPr>
              <a:t>Cache-Takeover leads to suboptimal use of resources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Performance can be maintained with fewer LLC ways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Application cache requirements change throughout execution</a:t>
            </a:r>
          </a:p>
        </p:txBody>
      </p:sp>
      <p:sp>
        <p:nvSpPr>
          <p:cNvPr id="3" name="Pentagon 2"/>
          <p:cNvSpPr/>
          <p:nvPr/>
        </p:nvSpPr>
        <p:spPr>
          <a:xfrm>
            <a:off x="701722" y="1780148"/>
            <a:ext cx="2907946" cy="8734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Observation 1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2"/>
    </mc:Choice>
    <mc:Fallback xmlns="">
      <p:transition spd="slow" advTm="127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Co-location and bandwidth saturation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25563"/>
            <a:ext cx="6217693" cy="503382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DICER </a:t>
            </a:r>
            <a:r>
              <a:rPr lang="mr-IN" dirty="0"/>
              <a:t>–</a:t>
            </a:r>
            <a:r>
              <a:rPr lang="en-US" dirty="0"/>
              <a:t> ICPP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1719617" y="2511189"/>
            <a:ext cx="3671249" cy="600502"/>
          </a:xfrm>
          <a:prstGeom prst="borderCallout1">
            <a:avLst>
              <a:gd name="adj1" fmla="val 107386"/>
              <a:gd name="adj2" fmla="val 47619"/>
              <a:gd name="adj3" fmla="val 401901"/>
              <a:gd name="adj4" fmla="val 37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No slowdown for up to 6 ways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8054453" y="1645422"/>
            <a:ext cx="3439237" cy="600502"/>
          </a:xfrm>
          <a:prstGeom prst="borderCallout1">
            <a:avLst>
              <a:gd name="adj1" fmla="val 18750"/>
              <a:gd name="adj2" fmla="val -8333"/>
              <a:gd name="adj3" fmla="val 76901"/>
              <a:gd name="adj4" fmla="val -46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Up to 1.7x slowdown as more ways are given to HP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8262581" y="2834677"/>
            <a:ext cx="3439237" cy="600502"/>
          </a:xfrm>
          <a:prstGeom prst="borderCallout1">
            <a:avLst>
              <a:gd name="adj1" fmla="val 50568"/>
              <a:gd name="adj2" fmla="val -3571"/>
              <a:gd name="adj3" fmla="val 76901"/>
              <a:gd name="adj4" fmla="val -46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1.45x slowdown with </a:t>
            </a: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CT</a:t>
            </a:r>
            <a:endParaRPr lang="en-US" sz="2000" i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8054452" y="4345095"/>
            <a:ext cx="3439237" cy="600502"/>
          </a:xfrm>
          <a:prstGeom prst="borderCallout1">
            <a:avLst>
              <a:gd name="adj1" fmla="val 50568"/>
              <a:gd name="adj2" fmla="val -3571"/>
              <a:gd name="adj3" fmla="val 108719"/>
              <a:gd name="adj4" fmla="val -323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No slowdown with </a:t>
            </a: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UM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!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0"/>
    </mc:Choice>
    <mc:Fallback xmlns="">
      <p:transition spd="slow" advTm="49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6129" r="7928"/>
          <a:stretch/>
        </p:blipFill>
        <p:spPr>
          <a:xfrm>
            <a:off x="838200" y="1325563"/>
            <a:ext cx="8338783" cy="4554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/>
              <a:t>Co-location </a:t>
            </a:r>
            <a:r>
              <a:rPr lang="en-US" sz="3600" dirty="0"/>
              <a:t>and bandwidth saturation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758"/>
            <a:ext cx="9531350" cy="476567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7820166" y="1196921"/>
            <a:ext cx="4121625" cy="600502"/>
          </a:xfrm>
          <a:prstGeom prst="borderCallout1">
            <a:avLst>
              <a:gd name="adj1" fmla="val 107386"/>
              <a:gd name="adj2" fmla="val 47619"/>
              <a:gd name="adj3" fmla="val 558719"/>
              <a:gd name="adj4" fmla="val 2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Execution time slowdown with </a:t>
            </a: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CT</a:t>
            </a:r>
            <a:endParaRPr lang="en-US" sz="2000" i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1467831" y="5645340"/>
            <a:ext cx="4121625" cy="811791"/>
          </a:xfrm>
          <a:prstGeom prst="borderCallout1">
            <a:avLst>
              <a:gd name="adj1" fmla="val -6250"/>
              <a:gd name="adj2" fmla="val 54573"/>
              <a:gd name="adj3" fmla="val -94176"/>
              <a:gd name="adj4" fmla="val 43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HP IPC with </a:t>
            </a: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UM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follows that of isolated execution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4042" y="4817660"/>
            <a:ext cx="2975212" cy="13593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Helvetica Neue" charset="0"/>
                <a:ea typeface="Helvetica Neue" charset="0"/>
                <a:cs typeface="Helvetica Neue" charset="0"/>
              </a:rPr>
              <a:t>milc</a:t>
            </a:r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 (HP)</a:t>
            </a:r>
          </a:p>
          <a:p>
            <a:pPr algn="ctr"/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UM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: LLC utilization 26%</a:t>
            </a:r>
          </a:p>
          <a:p>
            <a:pPr algn="ctr"/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CT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: LLC utilization 97%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1997123" y="1006039"/>
            <a:ext cx="2615821" cy="1509984"/>
          </a:xfrm>
          <a:prstGeom prst="borderCallout1">
            <a:avLst>
              <a:gd name="adj1" fmla="val 53209"/>
              <a:gd name="adj2" fmla="val 100136"/>
              <a:gd name="adj3" fmla="val 98806"/>
              <a:gd name="adj4" fmla="val 129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Extreme increase of total bandwidth</a:t>
            </a: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as we constrain BEs to 1 cache way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2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41"/>
    </mc:Choice>
    <mc:Fallback xmlns="">
      <p:transition spd="slow" advTm="57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Key observations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DICER </a:t>
            </a:r>
            <a:r>
              <a:rPr lang="mr-IN" dirty="0"/>
              <a:t>–</a:t>
            </a:r>
            <a:r>
              <a:rPr lang="en-US" dirty="0"/>
              <a:t> ICPP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348254" y="1452237"/>
            <a:ext cx="7910011" cy="1405322"/>
          </a:xfrm>
          <a:custGeom>
            <a:avLst/>
            <a:gdLst>
              <a:gd name="connsiteX0" fmla="*/ 125605 w 753614"/>
              <a:gd name="connsiteY0" fmla="*/ 0 h 6268313"/>
              <a:gd name="connsiteX1" fmla="*/ 628009 w 753614"/>
              <a:gd name="connsiteY1" fmla="*/ 0 h 6268313"/>
              <a:gd name="connsiteX2" fmla="*/ 753614 w 753614"/>
              <a:gd name="connsiteY2" fmla="*/ 125605 h 6268313"/>
              <a:gd name="connsiteX3" fmla="*/ 753614 w 753614"/>
              <a:gd name="connsiteY3" fmla="*/ 6268313 h 6268313"/>
              <a:gd name="connsiteX4" fmla="*/ 753614 w 753614"/>
              <a:gd name="connsiteY4" fmla="*/ 6268313 h 6268313"/>
              <a:gd name="connsiteX5" fmla="*/ 0 w 753614"/>
              <a:gd name="connsiteY5" fmla="*/ 6268313 h 6268313"/>
              <a:gd name="connsiteX6" fmla="*/ 0 w 753614"/>
              <a:gd name="connsiteY6" fmla="*/ 6268313 h 6268313"/>
              <a:gd name="connsiteX7" fmla="*/ 0 w 753614"/>
              <a:gd name="connsiteY7" fmla="*/ 125605 h 6268313"/>
              <a:gd name="connsiteX8" fmla="*/ 125605 w 753614"/>
              <a:gd name="connsiteY8" fmla="*/ 0 h 62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614" h="6268313">
                <a:moveTo>
                  <a:pt x="753614" y="1044744"/>
                </a:moveTo>
                <a:lnTo>
                  <a:pt x="753614" y="5223569"/>
                </a:lnTo>
                <a:cubicBezTo>
                  <a:pt x="753614" y="5800565"/>
                  <a:pt x="746853" y="6268309"/>
                  <a:pt x="738513" y="6268309"/>
                </a:cubicBezTo>
                <a:lnTo>
                  <a:pt x="0" y="6268309"/>
                </a:lnTo>
                <a:lnTo>
                  <a:pt x="0" y="6268309"/>
                </a:lnTo>
                <a:lnTo>
                  <a:pt x="0" y="4"/>
                </a:lnTo>
                <a:lnTo>
                  <a:pt x="0" y="4"/>
                </a:lnTo>
                <a:lnTo>
                  <a:pt x="738513" y="4"/>
                </a:lnTo>
                <a:cubicBezTo>
                  <a:pt x="746853" y="4"/>
                  <a:pt x="753614" y="467748"/>
                  <a:pt x="753614" y="1044744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47651" tIns="160613" rIns="284438" bIns="160614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Cache-Takeover leads to suboptimal use of resources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Performance can be maintained with fewer LLC ways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Application cache requirements change throughout execution</a:t>
            </a:r>
          </a:p>
        </p:txBody>
      </p:sp>
      <p:sp>
        <p:nvSpPr>
          <p:cNvPr id="3" name="Pentagon 2"/>
          <p:cNvSpPr/>
          <p:nvPr/>
        </p:nvSpPr>
        <p:spPr>
          <a:xfrm>
            <a:off x="701722" y="1780148"/>
            <a:ext cx="2907946" cy="8734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Observation 1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348253" y="2974048"/>
            <a:ext cx="7910011" cy="1405322"/>
          </a:xfrm>
          <a:custGeom>
            <a:avLst/>
            <a:gdLst>
              <a:gd name="connsiteX0" fmla="*/ 125605 w 753614"/>
              <a:gd name="connsiteY0" fmla="*/ 0 h 6268313"/>
              <a:gd name="connsiteX1" fmla="*/ 628009 w 753614"/>
              <a:gd name="connsiteY1" fmla="*/ 0 h 6268313"/>
              <a:gd name="connsiteX2" fmla="*/ 753614 w 753614"/>
              <a:gd name="connsiteY2" fmla="*/ 125605 h 6268313"/>
              <a:gd name="connsiteX3" fmla="*/ 753614 w 753614"/>
              <a:gd name="connsiteY3" fmla="*/ 6268313 h 6268313"/>
              <a:gd name="connsiteX4" fmla="*/ 753614 w 753614"/>
              <a:gd name="connsiteY4" fmla="*/ 6268313 h 6268313"/>
              <a:gd name="connsiteX5" fmla="*/ 0 w 753614"/>
              <a:gd name="connsiteY5" fmla="*/ 6268313 h 6268313"/>
              <a:gd name="connsiteX6" fmla="*/ 0 w 753614"/>
              <a:gd name="connsiteY6" fmla="*/ 6268313 h 6268313"/>
              <a:gd name="connsiteX7" fmla="*/ 0 w 753614"/>
              <a:gd name="connsiteY7" fmla="*/ 125605 h 6268313"/>
              <a:gd name="connsiteX8" fmla="*/ 125605 w 753614"/>
              <a:gd name="connsiteY8" fmla="*/ 0 h 62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614" h="6268313">
                <a:moveTo>
                  <a:pt x="753614" y="1044744"/>
                </a:moveTo>
                <a:lnTo>
                  <a:pt x="753614" y="5223569"/>
                </a:lnTo>
                <a:cubicBezTo>
                  <a:pt x="753614" y="5800565"/>
                  <a:pt x="746853" y="6268309"/>
                  <a:pt x="738513" y="6268309"/>
                </a:cubicBezTo>
                <a:lnTo>
                  <a:pt x="0" y="6268309"/>
                </a:lnTo>
                <a:lnTo>
                  <a:pt x="0" y="6268309"/>
                </a:lnTo>
                <a:lnTo>
                  <a:pt x="0" y="4"/>
                </a:lnTo>
                <a:lnTo>
                  <a:pt x="0" y="4"/>
                </a:lnTo>
                <a:lnTo>
                  <a:pt x="738513" y="4"/>
                </a:lnTo>
                <a:cubicBezTo>
                  <a:pt x="746853" y="4"/>
                  <a:pt x="753614" y="467748"/>
                  <a:pt x="753614" y="1044744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47651" tIns="160613" rIns="284438" bIns="160614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Cache-Takeover can harm HP performance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Bandwidth saturation due to lack of cache space for BEs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CT</a:t>
            </a: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 is static and conservative to its allocation policy</a:t>
            </a:r>
          </a:p>
        </p:txBody>
      </p:sp>
      <p:sp>
        <p:nvSpPr>
          <p:cNvPr id="10" name="Pentagon 9"/>
          <p:cNvSpPr/>
          <p:nvPr/>
        </p:nvSpPr>
        <p:spPr>
          <a:xfrm>
            <a:off x="681949" y="3329978"/>
            <a:ext cx="2907946" cy="8734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Observation 2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8"/>
    </mc:Choice>
    <mc:Fallback xmlns="">
      <p:transition spd="slow" advTm="210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Classification of multi-programmed workloads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9149805"/>
              </p:ext>
            </p:extLst>
          </p:nvPr>
        </p:nvGraphicFramePr>
        <p:xfrm>
          <a:off x="838199" y="1325563"/>
          <a:ext cx="5958386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2338748"/>
              </p:ext>
            </p:extLst>
          </p:nvPr>
        </p:nvGraphicFramePr>
        <p:xfrm>
          <a:off x="7158038" y="1325563"/>
          <a:ext cx="4195762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DICER </a:t>
            </a:r>
            <a:r>
              <a:rPr lang="mr-IN" dirty="0"/>
              <a:t>–</a:t>
            </a:r>
            <a:r>
              <a:rPr lang="en-US" dirty="0"/>
              <a:t> ICPP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96"/>
    </mc:Choice>
    <mc:Fallback xmlns="">
      <p:transition spd="slow" advTm="3699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Co-location and resource utilization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69901"/>
            <a:ext cx="6217693" cy="45451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7287904" y="1385709"/>
            <a:ext cx="3671249" cy="600502"/>
          </a:xfrm>
          <a:prstGeom prst="borderCallout1">
            <a:avLst>
              <a:gd name="adj1" fmla="val 107386"/>
              <a:gd name="adj2" fmla="val 47619"/>
              <a:gd name="adj3" fmla="val 174629"/>
              <a:gd name="adj4" fmla="val -65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+ Higher EFU with </a:t>
            </a: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UM</a:t>
            </a:r>
            <a:b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mr-IN" sz="2000" dirty="0" smtClean="0"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Higher slowdowns with </a:t>
            </a:r>
            <a:r>
              <a:rPr lang="en-US" sz="2000" i="1" dirty="0" smtClean="0">
                <a:latin typeface="Helvetica Neue" charset="0"/>
                <a:ea typeface="Helvetica Neue" charset="0"/>
                <a:cs typeface="Helvetica Neue" charset="0"/>
              </a:rPr>
              <a:t>UM</a:t>
            </a:r>
            <a:endParaRPr lang="en-US" sz="2000" i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8054452" y="4345095"/>
            <a:ext cx="3439237" cy="600502"/>
          </a:xfrm>
          <a:prstGeom prst="borderCallout1">
            <a:avLst>
              <a:gd name="adj1" fmla="val 50568"/>
              <a:gd name="adj2" fmla="val -3571"/>
              <a:gd name="adj3" fmla="val 49628"/>
              <a:gd name="adj4" fmla="val -1486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+ Lower slowdowns with </a:t>
            </a:r>
            <a:r>
              <a:rPr lang="en-US" sz="20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CT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Low EFU with </a:t>
            </a:r>
            <a:r>
              <a:rPr lang="en-US" sz="2000" i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CT</a:t>
            </a:r>
            <a:endParaRPr lang="en-US" sz="2000" i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2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92"/>
    </mc:Choice>
    <mc:Fallback xmlns="">
      <p:transition spd="slow" advTm="3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/>
              <a:t>Key observations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DICER </a:t>
            </a:r>
            <a:r>
              <a:rPr lang="mr-IN" dirty="0"/>
              <a:t>–</a:t>
            </a:r>
            <a:r>
              <a:rPr lang="en-US" dirty="0"/>
              <a:t> ICPP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348254" y="1452237"/>
            <a:ext cx="7910011" cy="1405322"/>
          </a:xfrm>
          <a:custGeom>
            <a:avLst/>
            <a:gdLst>
              <a:gd name="connsiteX0" fmla="*/ 125605 w 753614"/>
              <a:gd name="connsiteY0" fmla="*/ 0 h 6268313"/>
              <a:gd name="connsiteX1" fmla="*/ 628009 w 753614"/>
              <a:gd name="connsiteY1" fmla="*/ 0 h 6268313"/>
              <a:gd name="connsiteX2" fmla="*/ 753614 w 753614"/>
              <a:gd name="connsiteY2" fmla="*/ 125605 h 6268313"/>
              <a:gd name="connsiteX3" fmla="*/ 753614 w 753614"/>
              <a:gd name="connsiteY3" fmla="*/ 6268313 h 6268313"/>
              <a:gd name="connsiteX4" fmla="*/ 753614 w 753614"/>
              <a:gd name="connsiteY4" fmla="*/ 6268313 h 6268313"/>
              <a:gd name="connsiteX5" fmla="*/ 0 w 753614"/>
              <a:gd name="connsiteY5" fmla="*/ 6268313 h 6268313"/>
              <a:gd name="connsiteX6" fmla="*/ 0 w 753614"/>
              <a:gd name="connsiteY6" fmla="*/ 6268313 h 6268313"/>
              <a:gd name="connsiteX7" fmla="*/ 0 w 753614"/>
              <a:gd name="connsiteY7" fmla="*/ 125605 h 6268313"/>
              <a:gd name="connsiteX8" fmla="*/ 125605 w 753614"/>
              <a:gd name="connsiteY8" fmla="*/ 0 h 62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614" h="6268313">
                <a:moveTo>
                  <a:pt x="753614" y="1044744"/>
                </a:moveTo>
                <a:lnTo>
                  <a:pt x="753614" y="5223569"/>
                </a:lnTo>
                <a:cubicBezTo>
                  <a:pt x="753614" y="5800565"/>
                  <a:pt x="746853" y="6268309"/>
                  <a:pt x="738513" y="6268309"/>
                </a:cubicBezTo>
                <a:lnTo>
                  <a:pt x="0" y="6268309"/>
                </a:lnTo>
                <a:lnTo>
                  <a:pt x="0" y="6268309"/>
                </a:lnTo>
                <a:lnTo>
                  <a:pt x="0" y="4"/>
                </a:lnTo>
                <a:lnTo>
                  <a:pt x="0" y="4"/>
                </a:lnTo>
                <a:lnTo>
                  <a:pt x="738513" y="4"/>
                </a:lnTo>
                <a:cubicBezTo>
                  <a:pt x="746853" y="4"/>
                  <a:pt x="753614" y="467748"/>
                  <a:pt x="753614" y="1044744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47651" tIns="160613" rIns="284438" bIns="160614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i="1" kern="1200" dirty="0" smtClean="0">
                <a:latin typeface="Helvetica Neue Light" charset="0"/>
                <a:ea typeface="Helvetica Neue Light" charset="0"/>
                <a:cs typeface="Helvetica Neue Light" charset="0"/>
              </a:rPr>
              <a:t>Cache-Takeover leads to suboptimal use of resources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Performance can be maintained with fewer LLC ways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Application cache requirements change throughout execution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3348253" y="2974048"/>
            <a:ext cx="7910011" cy="1405322"/>
          </a:xfrm>
          <a:custGeom>
            <a:avLst/>
            <a:gdLst>
              <a:gd name="connsiteX0" fmla="*/ 125605 w 753614"/>
              <a:gd name="connsiteY0" fmla="*/ 0 h 6268313"/>
              <a:gd name="connsiteX1" fmla="*/ 628009 w 753614"/>
              <a:gd name="connsiteY1" fmla="*/ 0 h 6268313"/>
              <a:gd name="connsiteX2" fmla="*/ 753614 w 753614"/>
              <a:gd name="connsiteY2" fmla="*/ 125605 h 6268313"/>
              <a:gd name="connsiteX3" fmla="*/ 753614 w 753614"/>
              <a:gd name="connsiteY3" fmla="*/ 6268313 h 6268313"/>
              <a:gd name="connsiteX4" fmla="*/ 753614 w 753614"/>
              <a:gd name="connsiteY4" fmla="*/ 6268313 h 6268313"/>
              <a:gd name="connsiteX5" fmla="*/ 0 w 753614"/>
              <a:gd name="connsiteY5" fmla="*/ 6268313 h 6268313"/>
              <a:gd name="connsiteX6" fmla="*/ 0 w 753614"/>
              <a:gd name="connsiteY6" fmla="*/ 6268313 h 6268313"/>
              <a:gd name="connsiteX7" fmla="*/ 0 w 753614"/>
              <a:gd name="connsiteY7" fmla="*/ 125605 h 6268313"/>
              <a:gd name="connsiteX8" fmla="*/ 125605 w 753614"/>
              <a:gd name="connsiteY8" fmla="*/ 0 h 62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614" h="6268313">
                <a:moveTo>
                  <a:pt x="753614" y="1044744"/>
                </a:moveTo>
                <a:lnTo>
                  <a:pt x="753614" y="5223569"/>
                </a:lnTo>
                <a:cubicBezTo>
                  <a:pt x="753614" y="5800565"/>
                  <a:pt x="746853" y="6268309"/>
                  <a:pt x="738513" y="6268309"/>
                </a:cubicBezTo>
                <a:lnTo>
                  <a:pt x="0" y="6268309"/>
                </a:lnTo>
                <a:lnTo>
                  <a:pt x="0" y="6268309"/>
                </a:lnTo>
                <a:lnTo>
                  <a:pt x="0" y="4"/>
                </a:lnTo>
                <a:lnTo>
                  <a:pt x="0" y="4"/>
                </a:lnTo>
                <a:lnTo>
                  <a:pt x="738513" y="4"/>
                </a:lnTo>
                <a:cubicBezTo>
                  <a:pt x="746853" y="4"/>
                  <a:pt x="753614" y="467748"/>
                  <a:pt x="753614" y="1044744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47651" tIns="160613" rIns="284438" bIns="160614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i="1" kern="1200" dirty="0" smtClean="0">
                <a:latin typeface="Helvetica Neue Light" charset="0"/>
                <a:ea typeface="Helvetica Neue Light" charset="0"/>
                <a:cs typeface="Helvetica Neue Light" charset="0"/>
              </a:rPr>
              <a:t>Cache-Takeover can harm HP performance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Bandwidth saturation can occur from lack of cache space for the BEs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CT is static and conservative to its allocation policy</a:t>
            </a:r>
          </a:p>
        </p:txBody>
      </p:sp>
      <p:sp>
        <p:nvSpPr>
          <p:cNvPr id="13" name="Freeform 12"/>
          <p:cNvSpPr/>
          <p:nvPr/>
        </p:nvSpPr>
        <p:spPr>
          <a:xfrm>
            <a:off x="3348252" y="4495859"/>
            <a:ext cx="7910011" cy="1418968"/>
          </a:xfrm>
          <a:custGeom>
            <a:avLst/>
            <a:gdLst>
              <a:gd name="connsiteX0" fmla="*/ 125605 w 753614"/>
              <a:gd name="connsiteY0" fmla="*/ 0 h 6268313"/>
              <a:gd name="connsiteX1" fmla="*/ 628009 w 753614"/>
              <a:gd name="connsiteY1" fmla="*/ 0 h 6268313"/>
              <a:gd name="connsiteX2" fmla="*/ 753614 w 753614"/>
              <a:gd name="connsiteY2" fmla="*/ 125605 h 6268313"/>
              <a:gd name="connsiteX3" fmla="*/ 753614 w 753614"/>
              <a:gd name="connsiteY3" fmla="*/ 6268313 h 6268313"/>
              <a:gd name="connsiteX4" fmla="*/ 753614 w 753614"/>
              <a:gd name="connsiteY4" fmla="*/ 6268313 h 6268313"/>
              <a:gd name="connsiteX5" fmla="*/ 0 w 753614"/>
              <a:gd name="connsiteY5" fmla="*/ 6268313 h 6268313"/>
              <a:gd name="connsiteX6" fmla="*/ 0 w 753614"/>
              <a:gd name="connsiteY6" fmla="*/ 6268313 h 6268313"/>
              <a:gd name="connsiteX7" fmla="*/ 0 w 753614"/>
              <a:gd name="connsiteY7" fmla="*/ 125605 h 6268313"/>
              <a:gd name="connsiteX8" fmla="*/ 125605 w 753614"/>
              <a:gd name="connsiteY8" fmla="*/ 0 h 62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614" h="6268313">
                <a:moveTo>
                  <a:pt x="753614" y="1044744"/>
                </a:moveTo>
                <a:lnTo>
                  <a:pt x="753614" y="5223569"/>
                </a:lnTo>
                <a:cubicBezTo>
                  <a:pt x="753614" y="5800565"/>
                  <a:pt x="746853" y="6268309"/>
                  <a:pt x="738513" y="6268309"/>
                </a:cubicBezTo>
                <a:lnTo>
                  <a:pt x="0" y="6268309"/>
                </a:lnTo>
                <a:lnTo>
                  <a:pt x="0" y="6268309"/>
                </a:lnTo>
                <a:lnTo>
                  <a:pt x="0" y="4"/>
                </a:lnTo>
                <a:lnTo>
                  <a:pt x="0" y="4"/>
                </a:lnTo>
                <a:lnTo>
                  <a:pt x="738513" y="4"/>
                </a:lnTo>
                <a:cubicBezTo>
                  <a:pt x="746853" y="4"/>
                  <a:pt x="753614" y="467748"/>
                  <a:pt x="753614" y="1044744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47651" tIns="160613" rIns="284438" bIns="160614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Co-location should</a:t>
            </a:r>
            <a:r>
              <a:rPr lang="el-GR" sz="2000" b="1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2000" b="1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improve utilization while safeguarding HP performance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CT safeguards HP performance but results in low utilization</a:t>
            </a:r>
          </a:p>
          <a:p>
            <a:pPr marL="342900" lvl="1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UM increases utilization but does not safeguard performance</a:t>
            </a:r>
          </a:p>
        </p:txBody>
      </p:sp>
      <p:sp>
        <p:nvSpPr>
          <p:cNvPr id="3" name="Pentagon 2"/>
          <p:cNvSpPr/>
          <p:nvPr/>
        </p:nvSpPr>
        <p:spPr>
          <a:xfrm>
            <a:off x="701722" y="1780148"/>
            <a:ext cx="2907946" cy="8734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Observation 1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681949" y="3329978"/>
            <a:ext cx="2907946" cy="8734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Observation 2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81949" y="4879807"/>
            <a:ext cx="2907946" cy="8734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Observation 3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2"/>
    </mc:Choice>
    <mc:Fallback xmlns="">
      <p:transition spd="slow" advTm="1610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DICER</a:t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/>
              <a:t>DICER: Diligent Cache Partitioning</a:t>
            </a:r>
            <a:endParaRPr lang="en-US" sz="3600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DICER:</a:t>
            </a:r>
            <a:r>
              <a:rPr lang="en-US" dirty="0"/>
              <a:t> a novel, dynamic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cache-partitioning </a:t>
            </a:r>
            <a:r>
              <a:rPr lang="en-US" dirty="0"/>
              <a:t>scheme</a:t>
            </a:r>
            <a:endParaRPr lang="el-GR" dirty="0"/>
          </a:p>
          <a:p>
            <a:endParaRPr lang="en-US" dirty="0"/>
          </a:p>
          <a:p>
            <a:r>
              <a:rPr lang="en-US" dirty="0"/>
              <a:t>Extends Intel RDT</a:t>
            </a:r>
          </a:p>
          <a:p>
            <a:pPr lvl="1"/>
            <a:r>
              <a:rPr lang="en-US" dirty="0"/>
              <a:t>Uses CMT, CAT, </a:t>
            </a:r>
            <a:r>
              <a:rPr lang="en-US" dirty="0" smtClean="0"/>
              <a:t>MBM mechanisms</a:t>
            </a:r>
            <a:endParaRPr lang="el-GR" dirty="0"/>
          </a:p>
          <a:p>
            <a:pPr lvl="1"/>
            <a:endParaRPr lang="en-US" dirty="0"/>
          </a:p>
          <a:p>
            <a:r>
              <a:rPr lang="en-US" dirty="0" smtClean="0"/>
              <a:t>Dynamically partitions </a:t>
            </a:r>
            <a:r>
              <a:rPr lang="en-US" dirty="0"/>
              <a:t>LLC ways</a:t>
            </a:r>
            <a:r>
              <a:rPr lang="el-GR" dirty="0"/>
              <a:t> </a:t>
            </a:r>
            <a:r>
              <a:rPr lang="en-US" dirty="0"/>
              <a:t>between HP and </a:t>
            </a:r>
            <a:r>
              <a:rPr lang="en-US" dirty="0" smtClean="0"/>
              <a:t>BEs</a:t>
            </a:r>
            <a:endParaRPr lang="en-US" dirty="0"/>
          </a:p>
          <a:p>
            <a:pPr lvl="1"/>
            <a:r>
              <a:rPr lang="en-US" dirty="0"/>
              <a:t>Partitions do not </a:t>
            </a:r>
            <a:r>
              <a:rPr lang="en-US" dirty="0" smtClean="0"/>
              <a:t>overlap</a:t>
            </a:r>
          </a:p>
          <a:p>
            <a:pPr lvl="1"/>
            <a:endParaRPr lang="en-US" dirty="0"/>
          </a:p>
          <a:p>
            <a:r>
              <a:rPr lang="en-US" dirty="0" smtClean="0"/>
              <a:t>Monitors memory bandwidth </a:t>
            </a:r>
            <a:br>
              <a:rPr lang="en-US" dirty="0" smtClean="0"/>
            </a:br>
            <a:r>
              <a:rPr lang="en-US" dirty="0" smtClean="0"/>
              <a:t>and deals with saturation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8148952"/>
              </p:ext>
            </p:extLst>
          </p:nvPr>
        </p:nvGraphicFramePr>
        <p:xfrm>
          <a:off x="5459104" y="1329023"/>
          <a:ext cx="6728347" cy="509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7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9"/>
    </mc:Choice>
    <mc:Fallback xmlns="">
      <p:transition spd="slow" advTm="4528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DICER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/>
              <a:t>Monitor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199" y="1411125"/>
            <a:ext cx="7473287" cy="4765838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monitor():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BW_saturated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False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measure_IPC_HP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measure_MemBW_HP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measure_MemBW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l-GR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l-GR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l-GR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MemBW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MemBW_threshold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BW_saturated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True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return </a:t>
            </a:r>
          </a:p>
          <a:p>
            <a:pPr marL="0" indent="0">
              <a:spcBef>
                <a:spcPts val="100"/>
              </a:spcBef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09731" y="1325563"/>
            <a:ext cx="514406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The monitor assesses the status of the workload at the end of every sampling period. </a:t>
            </a:r>
          </a:p>
          <a:p>
            <a:endParaRPr lang="en-US" sz="2400" i="1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HP IPC for the </a:t>
            </a:r>
            <a:r>
              <a:rPr lang="en-US" sz="2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QoS</a:t>
            </a: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of the HP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HP memory bandwidth to detect phase changes of the HP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Global memory bandwidth to detect saturation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4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25"/>
    </mc:Choice>
    <mc:Fallback xmlns="">
      <p:transition spd="slow" advTm="32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n-US" sz="3600" dirty="0" smtClean="0"/>
              <a:t>Overview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Problem: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Performance degradation due </a:t>
            </a:r>
            <a:r>
              <a:rPr lang="en-US" sz="2400" dirty="0">
                <a:sym typeface="Wingdings" pitchFamily="2" charset="2"/>
              </a:rPr>
              <a:t>to </a:t>
            </a:r>
            <a:r>
              <a:rPr lang="en-US" sz="2400" dirty="0" smtClean="0">
                <a:sym typeface="Wingdings" pitchFamily="2" charset="2"/>
              </a:rPr>
              <a:t>co-location</a:t>
            </a:r>
            <a:endParaRPr lang="en-US" sz="2400" dirty="0">
              <a:sym typeface="Wingdings" pitchFamily="2" charset="2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sym typeface="Wingdings" pitchFamily="2" charset="2"/>
              </a:rPr>
              <a:t>Slowdown </a:t>
            </a:r>
            <a:r>
              <a:rPr lang="en-US" sz="2000" dirty="0">
                <a:sym typeface="Wingdings" pitchFamily="2" charset="2"/>
              </a:rPr>
              <a:t>+ Unpredictability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Reason:</a:t>
            </a:r>
            <a:r>
              <a:rPr lang="en-US" sz="2400" dirty="0">
                <a:sym typeface="Wingdings" pitchFamily="2" charset="2"/>
              </a:rPr>
              <a:t> Contention for shared resources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sym typeface="Wingdings" pitchFamily="2" charset="2"/>
              </a:rPr>
              <a:t>Cache space, memory bandwidth</a:t>
            </a:r>
          </a:p>
          <a:p>
            <a:pPr lvl="1">
              <a:lnSpc>
                <a:spcPct val="114000"/>
              </a:lnSpc>
            </a:pPr>
            <a:endParaRPr lang="en-US" sz="2000" dirty="0">
              <a:sym typeface="Wingdings" pitchFamily="2" charset="2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State of practice: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Keep resources </a:t>
            </a:r>
            <a:r>
              <a:rPr lang="en-US" sz="2400" dirty="0" smtClean="0">
                <a:sym typeface="Wingdings" pitchFamily="2" charset="2"/>
              </a:rPr>
              <a:t>underutilized</a:t>
            </a:r>
            <a:endParaRPr lang="en-US" sz="2400" dirty="0">
              <a:sym typeface="Wingdings" pitchFamily="2" charset="2"/>
            </a:endParaRPr>
          </a:p>
          <a:p>
            <a:pPr lvl="1">
              <a:lnSpc>
                <a:spcPct val="114000"/>
              </a:lnSpc>
            </a:pPr>
            <a:r>
              <a:rPr lang="en-US" sz="2000" dirty="0">
                <a:sym typeface="Wingdings" pitchFamily="2" charset="2"/>
              </a:rPr>
              <a:t>Cores remain idle to avoid interference &amp; meet </a:t>
            </a:r>
            <a:r>
              <a:rPr lang="en-US" sz="2000" dirty="0" err="1" smtClean="0">
                <a:sym typeface="Wingdings" pitchFamily="2" charset="2"/>
              </a:rPr>
              <a:t>QoS</a:t>
            </a:r>
            <a:endParaRPr lang="en-US" sz="2000" dirty="0">
              <a:sym typeface="Wingdings" pitchFamily="2" charset="2"/>
            </a:endParaRPr>
          </a:p>
          <a:p>
            <a:pPr lvl="1"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Our solution: </a:t>
            </a:r>
            <a:r>
              <a:rPr lang="en-US" sz="2400" dirty="0"/>
              <a:t>A mechanism that co-locates a high-priority with many </a:t>
            </a:r>
            <a:r>
              <a:rPr lang="en-US" sz="2400" dirty="0" smtClean="0"/>
              <a:t>best-effort workloads </a:t>
            </a:r>
            <a:r>
              <a:rPr lang="en-US" sz="2400" dirty="0"/>
              <a:t>and assigns resources adaptively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Leverage Cache </a:t>
            </a:r>
            <a:r>
              <a:rPr lang="en-US" sz="2000" dirty="0" smtClean="0"/>
              <a:t>Monitoring, Memory Bandwidth Monitoring &amp; Cache Allocation </a:t>
            </a:r>
            <a:r>
              <a:rPr lang="en-US" sz="2000" dirty="0"/>
              <a:t>facilities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Result:</a:t>
            </a:r>
            <a:r>
              <a:rPr lang="en-US" sz="2400" dirty="0"/>
              <a:t> Improved </a:t>
            </a:r>
            <a:r>
              <a:rPr lang="en-US" sz="2400" dirty="0" smtClean="0"/>
              <a:t>conformance to SLOs and System Utilization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12"/>
    </mc:Choice>
    <mc:Fallback xmlns="">
      <p:transition spd="slow" advTm="5961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DICER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Main driver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411125"/>
            <a:ext cx="6463352" cy="4765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current_allocation.HP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= N−1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current_allocation.BE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1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optimal_allocation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current_allocation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CT_Favored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True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dicer_driver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():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while(1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monitor()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if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BW_saturated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l-GR" sz="2000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allocation_sampling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	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else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l-GR" sz="20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allocation_optimization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return 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01552" y="1325563"/>
            <a:ext cx="446281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We assume the workload is CT-F and apply the initial allocation as in CT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Monitoring every period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Two cache allocation paths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0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9"/>
    </mc:Choice>
    <mc:Fallback xmlns="">
      <p:transition spd="slow" advTm="26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DICER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dirty="0" smtClean="0"/>
              <a:t>Key decision points and actions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86200" y="1299866"/>
            <a:ext cx="1574446" cy="657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Monitor</a:t>
            </a:r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886201" y="1931807"/>
            <a:ext cx="6286500" cy="4397557"/>
            <a:chOff x="3886201" y="1931807"/>
            <a:chExt cx="6286500" cy="4397557"/>
          </a:xfrm>
        </p:grpSpPr>
        <p:sp>
          <p:nvSpPr>
            <p:cNvPr id="27" name="Rectangle 26"/>
            <p:cNvSpPr/>
            <p:nvPr/>
          </p:nvSpPr>
          <p:spPr>
            <a:xfrm>
              <a:off x="3886201" y="2143126"/>
              <a:ext cx="6286500" cy="4186238"/>
            </a:xfrm>
            <a:prstGeom prst="rect">
              <a:avLst/>
            </a:prstGeom>
            <a:solidFill>
              <a:schemeClr val="accent5">
                <a:alpha val="22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Cache allocation reset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5020" y="2286001"/>
              <a:ext cx="1331558" cy="5847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Worse performance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015778" y="1931807"/>
              <a:ext cx="1713635" cy="13828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692159" y="3340311"/>
              <a:ext cx="2074508" cy="732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Phase change or bandwidth saturation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27252" y="1628479"/>
            <a:ext cx="2893425" cy="4700884"/>
            <a:chOff x="1527252" y="1628479"/>
            <a:chExt cx="2893425" cy="4700884"/>
          </a:xfrm>
        </p:grpSpPr>
        <p:sp>
          <p:nvSpPr>
            <p:cNvPr id="26" name="Rectangle 25"/>
            <p:cNvSpPr/>
            <p:nvPr/>
          </p:nvSpPr>
          <p:spPr>
            <a:xfrm>
              <a:off x="1527253" y="2143126"/>
              <a:ext cx="2287509" cy="4186237"/>
            </a:xfrm>
            <a:prstGeom prst="rect">
              <a:avLst/>
            </a:prstGeom>
            <a:solidFill>
              <a:schemeClr val="accent2">
                <a:alpha val="4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Cache allocation optimization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668836" y="1903468"/>
              <a:ext cx="1751841" cy="1539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68379" y="2286001"/>
              <a:ext cx="1331558" cy="5847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Stable performance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71638" y="3443288"/>
              <a:ext cx="2074508" cy="671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Give one way from the HP to the BEs</a:t>
              </a:r>
              <a:endParaRPr lang="en-US" dirty="0"/>
            </a:p>
          </p:txBody>
        </p:sp>
        <p:cxnSp>
          <p:nvCxnSpPr>
            <p:cNvPr id="31" name="Elbow Connector 30"/>
            <p:cNvCxnSpPr>
              <a:stCxn id="26" idx="1"/>
              <a:endCxn id="3" idx="2"/>
            </p:cNvCxnSpPr>
            <p:nvPr/>
          </p:nvCxnSpPr>
          <p:spPr>
            <a:xfrm rot="10800000" flipH="1">
              <a:off x="1527252" y="1628479"/>
              <a:ext cx="2358947" cy="2607766"/>
            </a:xfrm>
            <a:prstGeom prst="bentConnector3">
              <a:avLst>
                <a:gd name="adj1" fmla="val -3728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942518" y="1628479"/>
            <a:ext cx="6230183" cy="4339720"/>
            <a:chOff x="3942518" y="1628479"/>
            <a:chExt cx="6230183" cy="433972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826302" y="4098769"/>
              <a:ext cx="1731714" cy="11723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143804" y="4098769"/>
              <a:ext cx="1743075" cy="10437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00550" y="4326605"/>
              <a:ext cx="1331558" cy="33855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CT-Favored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58257" y="4326605"/>
              <a:ext cx="1331558" cy="33855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CT-Thwarted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42518" y="5296687"/>
              <a:ext cx="2074508" cy="671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Reset to last optimal allocation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63039" y="5253661"/>
              <a:ext cx="2074508" cy="671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Sample to find optimal allocation</a:t>
              </a:r>
              <a:endParaRPr lang="en-US" dirty="0"/>
            </a:p>
          </p:txBody>
        </p:sp>
        <p:cxnSp>
          <p:nvCxnSpPr>
            <p:cNvPr id="37" name="Elbow Connector 36"/>
            <p:cNvCxnSpPr>
              <a:stCxn id="27" idx="3"/>
            </p:cNvCxnSpPr>
            <p:nvPr/>
          </p:nvCxnSpPr>
          <p:spPr>
            <a:xfrm flipH="1" flipV="1">
              <a:off x="5460646" y="1628479"/>
              <a:ext cx="4712055" cy="2607766"/>
            </a:xfrm>
            <a:prstGeom prst="bentConnector3">
              <a:avLst>
                <a:gd name="adj1" fmla="val -1932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7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07"/>
    </mc:Choice>
    <mc:Fallback xmlns="">
      <p:transition spd="slow" advTm="66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DICER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dirty="0" smtClean="0"/>
              <a:t>Sampling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199" y="1411125"/>
            <a:ext cx="7473287" cy="4765838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allocation_sampling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():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CT_Favoured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False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optimal_allocation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IPC_opt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 = sampling()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optimal_allocation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return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	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1325563"/>
            <a:ext cx="361096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Sampling </a:t>
            </a:r>
            <a:b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applies decreasing </a:t>
            </a:r>
            <a:b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LLC partition sizes </a:t>
            </a:r>
            <a:b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to the HP to find an optimal allocation </a:t>
            </a:r>
            <a:b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[</a:t>
            </a: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Sayed et al. </a:t>
            </a: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HPCA’18].</a:t>
            </a:r>
          </a:p>
        </p:txBody>
      </p:sp>
    </p:spTree>
    <p:extLst>
      <p:ext uri="{BB962C8B-B14F-4D97-AF65-F5344CB8AC3E}">
        <p14:creationId xmlns:p14="http://schemas.microsoft.com/office/powerpoint/2010/main" val="6336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"/>
    </mc:Choice>
    <mc:Fallback xmlns="">
      <p:transition spd="slow" advTm="227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Callout 1 13"/>
          <p:cNvSpPr/>
          <p:nvPr/>
        </p:nvSpPr>
        <p:spPr>
          <a:xfrm>
            <a:off x="8320717" y="1616692"/>
            <a:ext cx="3624617" cy="1712084"/>
          </a:xfrm>
          <a:prstGeom prst="borderCallout1">
            <a:avLst>
              <a:gd name="adj1" fmla="val 99315"/>
              <a:gd name="adj2" fmla="val 21597"/>
              <a:gd name="adj3" fmla="val 99874"/>
              <a:gd name="adj4" fmla="val 71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CT-Favored</a:t>
            </a:r>
          </a:p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HP: DICER ~ </a:t>
            </a:r>
            <a:r>
              <a:rPr lang="en-US" sz="2400" i="1" dirty="0" smtClean="0">
                <a:latin typeface="Helvetica Neue" charset="0"/>
                <a:ea typeface="Helvetica Neue" charset="0"/>
                <a:cs typeface="Helvetica Neue" charset="0"/>
              </a:rPr>
              <a:t>CT</a:t>
            </a:r>
          </a:p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BEs: DICER &gt; </a:t>
            </a:r>
            <a:r>
              <a:rPr lang="en-US" sz="2400" i="1" dirty="0" smtClean="0">
                <a:latin typeface="Helvetica Neue" charset="0"/>
                <a:ea typeface="Helvetica Neue" charset="0"/>
                <a:cs typeface="Helvetica Neue" charset="0"/>
              </a:rPr>
              <a:t>CT</a:t>
            </a:r>
            <a:endParaRPr lang="en-US" sz="2400" i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/>
              <a:t>HP performance for CT-Favored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2" y="1125238"/>
            <a:ext cx="7441338" cy="52192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5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99"/>
    </mc:Choice>
    <mc:Fallback xmlns="">
      <p:transition spd="slow" advTm="9109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/>
              <a:t>HP performance for </a:t>
            </a:r>
            <a:r>
              <a:rPr lang="en-US" sz="3600" dirty="0" smtClean="0"/>
              <a:t>CT-Thwarted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1898"/>
            <a:ext cx="7411983" cy="52192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8358671" y="1619665"/>
            <a:ext cx="3624616" cy="1655591"/>
          </a:xfrm>
          <a:prstGeom prst="borderCallout1">
            <a:avLst>
              <a:gd name="adj1" fmla="val 100119"/>
              <a:gd name="adj2" fmla="val -101"/>
              <a:gd name="adj3" fmla="val 100231"/>
              <a:gd name="adj4" fmla="val 98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CT-Thwarted:</a:t>
            </a:r>
          </a:p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HP: DICER &gt; </a:t>
            </a:r>
            <a:r>
              <a:rPr lang="en-US" sz="2400" i="1" dirty="0" smtClean="0">
                <a:latin typeface="Helvetica Neue" charset="0"/>
                <a:ea typeface="Helvetica Neue" charset="0"/>
                <a:cs typeface="Helvetica Neue" charset="0"/>
              </a:rPr>
              <a:t>CT</a:t>
            </a:r>
          </a:p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BEs: DICER &gt;&gt; </a:t>
            </a:r>
            <a:r>
              <a:rPr lang="en-US" sz="2400" i="1" dirty="0" smtClean="0">
                <a:latin typeface="Helvetica Neue" charset="0"/>
                <a:ea typeface="Helvetica Neue" charset="0"/>
                <a:cs typeface="Helvetica Neue" charset="0"/>
              </a:rPr>
              <a:t>CT</a:t>
            </a:r>
            <a:endParaRPr lang="en-US" sz="2400" i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2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99"/>
    </mc:Choice>
    <mc:Fallback xmlns="">
      <p:transition spd="slow" advTm="9109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  <a:r>
              <a:rPr lang="en-US" sz="3600" dirty="0" smtClean="0">
                <a:ea typeface="Helvetica Neue Light" charset="0"/>
                <a:cs typeface="Helvetica Neue Light" charset="0"/>
              </a:rPr>
              <a:t/>
            </a:r>
            <a:br>
              <a:rPr lang="en-US" sz="3600" dirty="0" smtClean="0">
                <a:ea typeface="Helvetica Neue Light" charset="0"/>
                <a:cs typeface="Helvetica Neue Light" charset="0"/>
              </a:rPr>
            </a:br>
            <a:r>
              <a:rPr lang="en-US" sz="3600" dirty="0" smtClean="0">
                <a:ea typeface="Helvetica Neue Light" charset="0"/>
                <a:cs typeface="Helvetica Neue Light" charset="0"/>
              </a:rPr>
              <a:t>Effective Utilization </a:t>
            </a:r>
            <a:endParaRPr lang="en-US" sz="3600" dirty="0">
              <a:ea typeface="Helvetica Neue Light" charset="0"/>
              <a:cs typeface="Helvetica Neue Light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9" y="1112508"/>
            <a:ext cx="4326019" cy="4326019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388838" cy="4851400"/>
          </a:xfrm>
        </p:spPr>
        <p:txBody>
          <a:bodyPr/>
          <a:lstStyle/>
          <a:p>
            <a:r>
              <a:rPr lang="en-US" dirty="0" smtClean="0"/>
              <a:t>DICER achieves significantly higher EFU than </a:t>
            </a:r>
            <a:r>
              <a:rPr lang="en-US" i="1" dirty="0" smtClean="0"/>
              <a:t>CT </a:t>
            </a:r>
            <a:r>
              <a:rPr lang="en-US" dirty="0" smtClean="0"/>
              <a:t>and close to that of </a:t>
            </a:r>
            <a:r>
              <a:rPr lang="en-US" i="1" dirty="0" smtClean="0"/>
              <a:t>UM</a:t>
            </a:r>
          </a:p>
          <a:p>
            <a:pPr lvl="1"/>
            <a:r>
              <a:rPr lang="en-US" dirty="0" smtClean="0"/>
              <a:t>Effective utilization of </a:t>
            </a:r>
            <a:r>
              <a:rPr lang="en-US" i="1" dirty="0" smtClean="0"/>
              <a:t>CT </a:t>
            </a:r>
            <a:r>
              <a:rPr lang="en-US" dirty="0" smtClean="0"/>
              <a:t>drastically drops as more BEs are restricted to a single LLC way</a:t>
            </a:r>
          </a:p>
          <a:p>
            <a:pPr lvl="1"/>
            <a:r>
              <a:rPr lang="en-US" i="1" dirty="0" smtClean="0"/>
              <a:t>UM </a:t>
            </a:r>
            <a:r>
              <a:rPr lang="en-US" dirty="0" smtClean="0"/>
              <a:t>does not prioritize the resource demands of the HP </a:t>
            </a:r>
            <a:br>
              <a:rPr lang="en-US" dirty="0" smtClean="0"/>
            </a:br>
            <a:r>
              <a:rPr lang="en-US" dirty="0" smtClean="0"/>
              <a:t>over the BEs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42197" y="5438527"/>
            <a:ext cx="4118781" cy="7384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Helvetica Neue Light" charset="0"/>
                <a:ea typeface="Helvetica Neue Light" charset="0"/>
                <a:cs typeface="Helvetica Neue Light" charset="0"/>
              </a:rPr>
              <a:t>Statically varying </a:t>
            </a:r>
            <a:br>
              <a:rPr lang="en-US" sz="2000" smtClean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smtClean="0">
                <a:latin typeface="Helvetica Neue Light" charset="0"/>
                <a:ea typeface="Helvetica Neue Light" charset="0"/>
                <a:cs typeface="Helvetica Neue Light" charset="0"/>
              </a:rPr>
              <a:t>number </a:t>
            </a: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of co-located BEs</a:t>
            </a:r>
            <a:endParaRPr lang="en-US" sz="20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74"/>
    </mc:Choice>
    <mc:Fallback xmlns="">
      <p:transition spd="slow" advTm="3637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/>
              <a:t>Performance SLOs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0" y="2504824"/>
            <a:ext cx="10764600" cy="26911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325563"/>
            <a:ext cx="10515600" cy="1199273"/>
          </a:xfrm>
        </p:spPr>
        <p:txBody>
          <a:bodyPr>
            <a:normAutofit/>
          </a:bodyPr>
          <a:lstStyle/>
          <a:p>
            <a:r>
              <a:rPr lang="en-US" dirty="0" smtClean="0"/>
              <a:t>SLO: requires HP quality-of-service level above a threshold</a:t>
            </a:r>
          </a:p>
          <a:p>
            <a:pPr lvl="1"/>
            <a:r>
              <a:rPr lang="en-US" dirty="0" smtClean="0"/>
              <a:t>SLO=90%: the HP should achieve at least 90% of its IPC in isolation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838200" y="5175962"/>
            <a:ext cx="10515600" cy="11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DICER sustains performance for SLOs up to 90% for more workloads than </a:t>
            </a:r>
            <a:r>
              <a:rPr lang="en-US" i="1" dirty="0" smtClean="0"/>
              <a:t>CT, </a:t>
            </a:r>
            <a:r>
              <a:rPr lang="en-US" dirty="0" smtClean="0"/>
              <a:t>particularly for high core counts</a:t>
            </a:r>
          </a:p>
        </p:txBody>
      </p:sp>
    </p:spTree>
    <p:extLst>
      <p:ext uri="{BB962C8B-B14F-4D97-AF65-F5344CB8AC3E}">
        <p14:creationId xmlns:p14="http://schemas.microsoft.com/office/powerpoint/2010/main" val="17665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05"/>
    </mc:Choice>
    <mc:Fallback xmlns="">
      <p:transition spd="slow" advTm="3720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SLO </a:t>
            </a:r>
            <a:r>
              <a:rPr lang="mr-IN" sz="3600" dirty="0" smtClean="0"/>
              <a:t>–</a:t>
            </a:r>
            <a:r>
              <a:rPr lang="en-US" sz="3600" dirty="0" smtClean="0"/>
              <a:t> EFU Combined Index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DICER optimizes both performance and system utilization</a:t>
            </a:r>
          </a:p>
          <a:p>
            <a:pPr lvl="1"/>
            <a:endParaRPr lang="en-US" i="1" dirty="0"/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SUCI</a:t>
            </a:r>
            <a:r>
              <a:rPr lang="en-US" i="1" dirty="0" smtClean="0"/>
              <a:t>: </a:t>
            </a:r>
            <a:r>
              <a:rPr lang="en-US" dirty="0" smtClean="0"/>
              <a:t>SLO-Effective Utilization Combined Index </a:t>
            </a:r>
          </a:p>
          <a:p>
            <a:pPr lvl="1"/>
            <a:r>
              <a:rPr lang="en-US" dirty="0" smtClean="0"/>
              <a:t>A combined metric to quantify how well DICER performs in both targets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l-GR" dirty="0" smtClean="0"/>
              <a:t>λ = 1 </a:t>
            </a:r>
            <a:r>
              <a:rPr lang="en-US" dirty="0" smtClean="0"/>
              <a:t>gives equal weights to conformance to SLO and effective utilization</a:t>
            </a:r>
          </a:p>
          <a:p>
            <a:pPr lvl="1"/>
            <a:r>
              <a:rPr lang="el-GR" dirty="0"/>
              <a:t>λ </a:t>
            </a:r>
            <a:r>
              <a:rPr lang="en-US" dirty="0" smtClean="0"/>
              <a:t>&lt;</a:t>
            </a:r>
            <a:r>
              <a:rPr lang="el-GR" dirty="0" smtClean="0"/>
              <a:t> </a:t>
            </a:r>
            <a:r>
              <a:rPr lang="el-GR" dirty="0"/>
              <a:t>1 </a:t>
            </a:r>
            <a:r>
              <a:rPr lang="en-US" dirty="0" smtClean="0"/>
              <a:t>favors effective </a:t>
            </a:r>
            <a:r>
              <a:rPr lang="en-US" dirty="0"/>
              <a:t>utilization</a:t>
            </a:r>
          </a:p>
          <a:p>
            <a:pPr lvl="1"/>
            <a:r>
              <a:rPr lang="el-GR" dirty="0"/>
              <a:t>λ </a:t>
            </a:r>
            <a:r>
              <a:rPr lang="en-US" dirty="0" smtClean="0"/>
              <a:t>&gt;</a:t>
            </a:r>
            <a:r>
              <a:rPr lang="el-GR" dirty="0" smtClean="0"/>
              <a:t> </a:t>
            </a:r>
            <a:r>
              <a:rPr lang="el-GR" dirty="0"/>
              <a:t>1 </a:t>
            </a:r>
            <a:r>
              <a:rPr lang="en-US" dirty="0" smtClean="0"/>
              <a:t>favors conformance to SLOs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49" y="2920597"/>
            <a:ext cx="3147609" cy="557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50" y="3766595"/>
            <a:ext cx="4307006" cy="9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9"/>
    </mc:Choice>
    <mc:Fallback xmlns="">
      <p:transition spd="slow" advTm="5262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SLO </a:t>
            </a:r>
            <a:r>
              <a:rPr lang="mr-IN" sz="3600" dirty="0"/>
              <a:t>–</a:t>
            </a:r>
            <a:r>
              <a:rPr lang="en-US" sz="3600" dirty="0"/>
              <a:t> EFU Combined Index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8" y="2985832"/>
            <a:ext cx="7654309" cy="1530861"/>
          </a:xfrm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8373034" y="1325563"/>
            <a:ext cx="3146378" cy="4851400"/>
          </a:xfrm>
        </p:spPr>
        <p:txBody>
          <a:bodyPr/>
          <a:lstStyle/>
          <a:p>
            <a:r>
              <a:rPr lang="en-US" dirty="0" smtClean="0"/>
              <a:t>DICER outperforms </a:t>
            </a:r>
            <a:br>
              <a:rPr lang="en-US" dirty="0" smtClean="0"/>
            </a:br>
            <a:r>
              <a:rPr lang="en-US" i="1" dirty="0" smtClean="0"/>
              <a:t>UM </a:t>
            </a:r>
            <a:r>
              <a:rPr lang="en-US" dirty="0" smtClean="0"/>
              <a:t>and </a:t>
            </a:r>
            <a:r>
              <a:rPr lang="en-US" i="1" dirty="0" smtClean="0"/>
              <a:t>CT </a:t>
            </a:r>
            <a:br>
              <a:rPr lang="en-US" i="1" dirty="0" smtClean="0"/>
            </a:br>
            <a:r>
              <a:rPr lang="en-US" dirty="0" smtClean="0"/>
              <a:t>in all cases</a:t>
            </a:r>
          </a:p>
          <a:p>
            <a:endParaRPr lang="en-US" dirty="0" smtClean="0"/>
          </a:p>
          <a:p>
            <a:r>
              <a:rPr lang="en-US" dirty="0" smtClean="0"/>
              <a:t>DICER is effective in minimizing SLO violations </a:t>
            </a:r>
            <a:br>
              <a:rPr lang="en-US" dirty="0" smtClean="0"/>
            </a:br>
            <a:r>
              <a:rPr lang="en-US" dirty="0" smtClean="0"/>
              <a:t>&amp; in maximizing server utilization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7" y="4646102"/>
            <a:ext cx="7654309" cy="1530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8" y="1325563"/>
            <a:ext cx="7654309" cy="15308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-284830" y="1747462"/>
            <a:ext cx="1519314" cy="514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Helvetica Neue Light" charset="0"/>
                <a:ea typeface="Helvetica Neue Light" charset="0"/>
                <a:cs typeface="Helvetica Neue Light" charset="0"/>
              </a:rPr>
              <a:t>λ</a:t>
            </a:r>
            <a:r>
              <a:rPr lang="el-GR" sz="1400" dirty="0" smtClean="0">
                <a:latin typeface="Helvetica Neue Light" charset="0"/>
                <a:ea typeface="Helvetica Neue Light" charset="0"/>
                <a:cs typeface="Helvetica Neue Light" charset="0"/>
              </a:rPr>
              <a:t> = 1 </a:t>
            </a:r>
            <a:br>
              <a:rPr lang="el-GR" sz="1400" dirty="0" smtClean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1400" dirty="0" smtClean="0">
                <a:latin typeface="Helvetica Neue Light" charset="0"/>
                <a:ea typeface="Helvetica Neue Light" charset="0"/>
                <a:cs typeface="Helvetica Neue Light" charset="0"/>
              </a:rPr>
              <a:t>equal weights</a:t>
            </a:r>
            <a:endParaRPr lang="en-US" sz="14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-206991" y="3493768"/>
            <a:ext cx="1363640" cy="514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Helvetica Neue Light" charset="0"/>
                <a:ea typeface="Helvetica Neue Light" charset="0"/>
                <a:cs typeface="Helvetica Neue Light" charset="0"/>
              </a:rPr>
              <a:t>λ</a:t>
            </a:r>
            <a:r>
              <a:rPr lang="el-GR" sz="1400" dirty="0" smtClean="0">
                <a:latin typeface="Helvetica Neue Light" charset="0"/>
                <a:ea typeface="Helvetica Neue Light" charset="0"/>
                <a:cs typeface="Helvetica Neue Light" charset="0"/>
              </a:rPr>
              <a:t> = 2</a:t>
            </a:r>
          </a:p>
          <a:p>
            <a:pPr algn="ctr"/>
            <a:r>
              <a:rPr lang="en-US" sz="14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</a:t>
            </a:r>
            <a:r>
              <a:rPr lang="en-US" sz="1400" baseline="-250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SLO</a:t>
            </a:r>
            <a:r>
              <a:rPr lang="en-US" sz="1400" baseline="-250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1400" dirty="0" smtClean="0">
                <a:latin typeface="Helvetica Neue Light" charset="0"/>
                <a:ea typeface="Helvetica Neue Light" charset="0"/>
                <a:cs typeface="Helvetica Neue Light" charset="0"/>
              </a:rPr>
              <a:t>favored</a:t>
            </a:r>
            <a:endParaRPr lang="en-US" sz="14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206991" y="5070428"/>
            <a:ext cx="1363640" cy="514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Helvetica Neue Light" charset="0"/>
                <a:ea typeface="Helvetica Neue Light" charset="0"/>
                <a:cs typeface="Helvetica Neue Light" charset="0"/>
              </a:rPr>
              <a:t>λ = </a:t>
            </a:r>
            <a:r>
              <a:rPr lang="el-GR" sz="1400" dirty="0" smtClean="0">
                <a:latin typeface="Helvetica Neue Light" charset="0"/>
                <a:ea typeface="Helvetica Neue Light" charset="0"/>
                <a:cs typeface="Helvetica Neue Light" charset="0"/>
              </a:rPr>
              <a:t>0.5</a:t>
            </a:r>
          </a:p>
          <a:p>
            <a:pPr algn="ctr"/>
            <a:r>
              <a:rPr lang="en-US" sz="1400" dirty="0" smtClean="0">
                <a:latin typeface="Helvetica Neue Light" charset="0"/>
                <a:ea typeface="Helvetica Neue Light" charset="0"/>
                <a:cs typeface="Helvetica Neue Light" charset="0"/>
              </a:rPr>
              <a:t>EFU favored</a:t>
            </a:r>
            <a:endParaRPr lang="en-US" sz="14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0"/>
    </mc:Choice>
    <mc:Fallback xmlns="">
      <p:transition spd="slow" advTm="1807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Simple co-location policies do not suffice to safeguard </a:t>
            </a:r>
            <a:r>
              <a:rPr lang="en-US" dirty="0" err="1" smtClean="0"/>
              <a:t>QoS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and </a:t>
            </a:r>
            <a:r>
              <a:rPr lang="en-US" dirty="0" smtClean="0"/>
              <a:t>increase system utilization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DICER achieves high performance for the HP application </a:t>
            </a:r>
            <a:br>
              <a:rPr lang="en-US" dirty="0" smtClean="0"/>
            </a:br>
            <a:r>
              <a:rPr lang="en-US" dirty="0" smtClean="0"/>
              <a:t>and high effective system utilization</a:t>
            </a:r>
          </a:p>
          <a:p>
            <a:pPr lvl="1"/>
            <a:r>
              <a:rPr lang="en-US" dirty="0" smtClean="0"/>
              <a:t>Operates agnostically to the workload and the target performance of the HP</a:t>
            </a:r>
          </a:p>
          <a:p>
            <a:pPr lvl="1"/>
            <a:r>
              <a:rPr lang="en-US" dirty="0" smtClean="0"/>
              <a:t>Uses resource monitoring to adapt the LLC allocation to the current needs of the HP </a:t>
            </a:r>
          </a:p>
          <a:p>
            <a:pPr lvl="1"/>
            <a:r>
              <a:rPr lang="en-US" dirty="0" smtClean="0"/>
              <a:t>Assigns unnecessary cache space to the BEs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Other directions</a:t>
            </a:r>
          </a:p>
          <a:p>
            <a:r>
              <a:rPr lang="en-US" sz="2400" dirty="0" smtClean="0"/>
              <a:t>Dynamic memory-bandwidth partitioning</a:t>
            </a:r>
          </a:p>
          <a:p>
            <a:r>
              <a:rPr lang="en-US" sz="2400" dirty="0" smtClean="0"/>
              <a:t>Dynamic management of the number of co-located B</a:t>
            </a:r>
            <a:r>
              <a:rPr lang="el-GR" sz="2400" dirty="0" smtClean="0"/>
              <a:t>Ε</a:t>
            </a:r>
            <a:r>
              <a:rPr lang="en-US" sz="2400" dirty="0" smtClean="0"/>
              <a:t>s</a:t>
            </a:r>
          </a:p>
          <a:p>
            <a:r>
              <a:rPr lang="en-US" sz="2400" dirty="0" smtClean="0"/>
              <a:t>Overlapping cache partitions</a:t>
            </a:r>
          </a:p>
          <a:p>
            <a:r>
              <a:rPr lang="en-US" sz="2400" dirty="0" smtClean="0"/>
              <a:t>User-faced or provider-faced scenarios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31"/>
    </mc:Choice>
    <mc:Fallback xmlns="">
      <p:transition spd="slow" advTm="676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Motivation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000" dirty="0"/>
              <a:t>Multi-core systems dominate</a:t>
            </a:r>
            <a:br>
              <a:rPr lang="en-US" sz="2000" dirty="0"/>
            </a:br>
            <a:r>
              <a:rPr lang="en-US" sz="2000" dirty="0"/>
              <a:t>in HPC and cloud </a:t>
            </a:r>
            <a:r>
              <a:rPr lang="en-US" sz="2000" dirty="0" smtClean="0"/>
              <a:t>datacenters</a:t>
            </a:r>
          </a:p>
          <a:p>
            <a:pPr>
              <a:lnSpc>
                <a:spcPct val="114000"/>
              </a:lnSpc>
            </a:pPr>
            <a:r>
              <a:rPr lang="en-US" sz="2000" dirty="0" smtClean="0"/>
              <a:t>Workloads have different quality-of-service</a:t>
            </a:r>
            <a:br>
              <a:rPr lang="en-US" sz="2000" dirty="0" smtClean="0"/>
            </a:br>
            <a:r>
              <a:rPr lang="en-US" sz="2000" dirty="0" smtClean="0"/>
              <a:t>requirements (Service Level Objectives)</a:t>
            </a:r>
            <a:endParaRPr lang="en-US" sz="2000" dirty="0"/>
          </a:p>
          <a:p>
            <a:pPr>
              <a:lnSpc>
                <a:spcPct val="114000"/>
              </a:lnSpc>
            </a:pPr>
            <a:r>
              <a:rPr lang="en-US" sz="2000" dirty="0" smtClean="0"/>
              <a:t>Co-location often d</a:t>
            </a:r>
            <a:r>
              <a:rPr lang="en-US" sz="2000" dirty="0" smtClean="0">
                <a:sym typeface="Wingdings" pitchFamily="2" charset="2"/>
              </a:rPr>
              <a:t>egrades </a:t>
            </a:r>
            <a:r>
              <a:rPr lang="en-US" sz="2000" dirty="0">
                <a:sym typeface="Wingdings" pitchFamily="2" charset="2"/>
              </a:rPr>
              <a:t>p</a:t>
            </a:r>
            <a:r>
              <a:rPr lang="en-US" sz="2000" dirty="0"/>
              <a:t>erformance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&amp; </a:t>
            </a:r>
            <a:r>
              <a:rPr lang="en-US" sz="2000" dirty="0"/>
              <a:t>affects Quality of Service (</a:t>
            </a:r>
            <a:r>
              <a:rPr lang="en-US" sz="2000" dirty="0" err="1"/>
              <a:t>QoS</a:t>
            </a:r>
            <a:r>
              <a:rPr lang="en-US" sz="2000" dirty="0" smtClean="0"/>
              <a:t>)</a:t>
            </a:r>
          </a:p>
          <a:p>
            <a:pPr>
              <a:lnSpc>
                <a:spcPct val="114000"/>
              </a:lnSpc>
            </a:pPr>
            <a:endParaRPr lang="en-US" sz="2000" dirty="0"/>
          </a:p>
          <a:p>
            <a:pPr>
              <a:lnSpc>
                <a:spcPct val="114000"/>
              </a:lnSpc>
            </a:pPr>
            <a:endParaRPr lang="en-US" sz="20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Co-location is avoided to safeguard </a:t>
            </a:r>
            <a:r>
              <a:rPr lang="en-US" sz="2000" dirty="0" err="1" smtClean="0"/>
              <a:t>QoS</a:t>
            </a:r>
            <a:endParaRPr lang="en-US" sz="2000" dirty="0"/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Cores remain idle to avoid </a:t>
            </a:r>
            <a:r>
              <a:rPr lang="en-US" sz="1800" dirty="0" smtClean="0"/>
              <a:t>interference</a:t>
            </a:r>
            <a:r>
              <a:rPr lang="el-GR" sz="1800" dirty="0" smtClean="0"/>
              <a:t>, </a:t>
            </a:r>
            <a:r>
              <a:rPr lang="en-US" sz="1800" dirty="0" smtClean="0"/>
              <a:t>resources underutilized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 smtClean="0">
                <a:sym typeface="Wingdings" pitchFamily="2" charset="2"/>
              </a:rPr>
              <a:t>Low effective system utilization</a:t>
            </a:r>
            <a:endParaRPr lang="en-US" sz="1800" dirty="0"/>
          </a:p>
          <a:p>
            <a:endParaRPr lang="el-GR" sz="1800" i="1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768" y="1411125"/>
            <a:ext cx="5257019" cy="17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96"/>
    </mc:Choice>
    <mc:Fallback xmlns="">
      <p:transition spd="slow" advTm="4859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Questions?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>
                <a:hlinkClick r:id="rId2"/>
              </a:rPr>
              <a:t>nikela@cslab.ece.ntua.gr</a:t>
            </a:r>
            <a:endParaRPr lang="en-US" sz="26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Helvetica Neue Light" charset="0"/>
                <a:cs typeface="Helvetica Neue Light" charset="0"/>
              </a:rPr>
              <a:t>This research has received funding from the European Union’s H2020 research and innovation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Helvetica Neue Light" charset="0"/>
                <a:cs typeface="Helvetica Neue Light" charset="0"/>
              </a:rPr>
              <a:t>programme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Helvetica Neue Light" charset="0"/>
                <a:cs typeface="Helvetica Neue Light" charset="0"/>
              </a:rPr>
              <a:t> under Grant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Helvetica Neue Light" charset="0"/>
                <a:cs typeface="Helvetica Neue Light" charset="0"/>
              </a:rPr>
              <a:t>Agreement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Helvetica Neue Light" charset="0"/>
                <a:cs typeface="Helvetica Neue Light" charset="0"/>
              </a:rPr>
              <a:t>no 732366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Helvetica Neue Light" charset="0"/>
                <a:cs typeface="Helvetica Neue Light" charset="0"/>
              </a:rPr>
              <a:t>ACTiCLOUD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Helvetica Neue Light" charset="0"/>
                <a:cs typeface="Helvetica Neue Light" charset="0"/>
              </a:rPr>
              <a:t>)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Helvetica Neue Light" charset="0"/>
              <a:cs typeface="Helvetica Neue Light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6"/>
    </mc:Choice>
    <mc:Fallback xmlns="">
      <p:transition spd="slow" advTm="977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-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125"/>
            <a:ext cx="10515599" cy="4765838"/>
          </a:xfrm>
        </p:spPr>
        <p:txBody>
          <a:bodyPr/>
          <a:lstStyle/>
          <a:p>
            <a:r>
              <a:rPr lang="en-US" dirty="0" smtClean="0"/>
              <a:t>BW saturation:</a:t>
            </a:r>
          </a:p>
          <a:p>
            <a:endParaRPr lang="en-US" dirty="0"/>
          </a:p>
          <a:p>
            <a:r>
              <a:rPr lang="en-US" dirty="0" smtClean="0"/>
              <a:t>IPC stability: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318991"/>
              </p:ext>
            </p:extLst>
          </p:nvPr>
        </p:nvGraphicFramePr>
        <p:xfrm>
          <a:off x="2932725" y="4693603"/>
          <a:ext cx="632655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63275"/>
                <a:gridCol w="31632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Monitoring period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 = 1s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BW saturation</a:t>
                      </a:r>
                      <a:r>
                        <a:rPr lang="en-US" b="1" baseline="0" dirty="0" smtClean="0"/>
                        <a:t> threshold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MemBW_threshold</a:t>
                      </a:r>
                      <a:r>
                        <a:rPr lang="en-US" baseline="0" dirty="0" smtClean="0"/>
                        <a:t> = 50Gbps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Phase detection threshold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IPC stability percentage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=  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746146" y="1004323"/>
            <a:ext cx="5920353" cy="1218868"/>
            <a:chOff x="6261315" y="1903584"/>
            <a:chExt cx="5512015" cy="9580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4305" y="2002904"/>
              <a:ext cx="5419025" cy="858707"/>
            </a:xfrm>
            <a:prstGeom prst="snip1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261315" y="1903584"/>
              <a:ext cx="1580827" cy="380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176" y="2456248"/>
            <a:ext cx="5228172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Sampling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378925"/>
              </p:ext>
            </p:extLst>
          </p:nvPr>
        </p:nvGraphicFramePr>
        <p:xfrm>
          <a:off x="838200" y="1411288"/>
          <a:ext cx="10515600" cy="47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08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Bandwidth saturation threshold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211" y="5160940"/>
            <a:ext cx="519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4"/>
                </a:solidFill>
              </a:rPr>
              <a:t>High-Priority</a:t>
            </a:r>
            <a:endParaRPr lang="el-GR" sz="1400" i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787" y="5160940"/>
            <a:ext cx="519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4"/>
                </a:solidFill>
              </a:rPr>
              <a:t>Best-Effort</a:t>
            </a:r>
            <a:endParaRPr lang="el-GR" sz="1400" i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7544" y="5842724"/>
            <a:ext cx="649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We select </a:t>
            </a:r>
            <a:r>
              <a:rPr lang="el-GR" b="1" dirty="0" smtClean="0">
                <a:solidFill>
                  <a:schemeClr val="accent4"/>
                </a:solidFill>
              </a:rPr>
              <a:t>50 </a:t>
            </a:r>
            <a:r>
              <a:rPr lang="en-US" b="1" dirty="0" smtClean="0">
                <a:solidFill>
                  <a:schemeClr val="accent4"/>
                </a:solidFill>
              </a:rPr>
              <a:t>GB/sec</a:t>
            </a:r>
            <a:r>
              <a:rPr lang="el-GR" b="1" dirty="0" smtClean="0">
                <a:solidFill>
                  <a:schemeClr val="accent4"/>
                </a:solidFill>
              </a:rPr>
              <a:t> (80%)</a:t>
            </a:r>
            <a:r>
              <a:rPr lang="en-US" dirty="0" smtClean="0">
                <a:solidFill>
                  <a:schemeClr val="accent4"/>
                </a:solidFill>
              </a:rPr>
              <a:t> as the bandwidth saturation limit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013" y="5578475"/>
            <a:ext cx="23862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Bandwidth saturation</a:t>
            </a:r>
            <a:r>
              <a:rPr lang="el-GR" sz="1600" b="1" dirty="0" smtClean="0">
                <a:solidFill>
                  <a:schemeClr val="accent4"/>
                </a:solidFill>
              </a:rPr>
              <a:t>: </a:t>
            </a:r>
            <a:endParaRPr lang="en-US" sz="1600" b="1" dirty="0" smtClean="0">
              <a:solidFill>
                <a:schemeClr val="accent4"/>
              </a:solidFill>
            </a:endParaRPr>
          </a:p>
          <a:p>
            <a:r>
              <a:rPr lang="en-US" sz="1600" b="1" dirty="0" smtClean="0">
                <a:solidFill>
                  <a:schemeClr val="accent4"/>
                </a:solidFill>
              </a:rPr>
              <a:t>Total BW (t) &gt; BW_LIMIT</a:t>
            </a:r>
            <a:endParaRPr lang="el-GR" sz="1600" b="1" dirty="0">
              <a:solidFill>
                <a:schemeClr val="accent4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88050"/>
              </p:ext>
            </p:extLst>
          </p:nvPr>
        </p:nvGraphicFramePr>
        <p:xfrm>
          <a:off x="688519" y="1560940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37579"/>
              </p:ext>
            </p:extLst>
          </p:nvPr>
        </p:nvGraphicFramePr>
        <p:xfrm>
          <a:off x="6285704" y="1560940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81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Phase change threshold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710529"/>
              </p:ext>
            </p:extLst>
          </p:nvPr>
        </p:nvGraphicFramePr>
        <p:xfrm>
          <a:off x="668712" y="1313670"/>
          <a:ext cx="4305300" cy="25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18696"/>
              </p:ext>
            </p:extLst>
          </p:nvPr>
        </p:nvGraphicFramePr>
        <p:xfrm>
          <a:off x="419070" y="4265445"/>
          <a:ext cx="7812000" cy="26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62978" y="2742167"/>
            <a:ext cx="55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sensitivity</a:t>
            </a:r>
            <a:endParaRPr lang="el-GR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09857" y="4332196"/>
            <a:ext cx="31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select 30%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131383" y="2041470"/>
            <a:ext cx="170232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change when</a:t>
            </a:r>
            <a:r>
              <a:rPr lang="el-GR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endParaRPr lang="el-GR" sz="1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1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Monitor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199" y="1411125"/>
            <a:ext cx="7473287" cy="4765838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monitor():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BW_saturated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False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measure_IPC_HP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measure_MemBW_HP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measure_MemBW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if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MemBW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&gt;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MemBW_threshold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BW_saturated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True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return </a:t>
            </a:r>
          </a:p>
          <a:p>
            <a:pPr marL="0" indent="0">
              <a:spcBef>
                <a:spcPts val="100"/>
              </a:spcBef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2025604"/>
            <a:ext cx="10680510" cy="85962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Measures the IPC of the HP, </a:t>
            </a:r>
            <a:b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the memory bandwidth of the HP</a:t>
            </a:r>
            <a:b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and the global bandwidth</a:t>
            </a:r>
            <a:endParaRPr lang="en-US" sz="20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2885226"/>
            <a:ext cx="10680510" cy="60658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Detects bandwidth saturation</a:t>
            </a:r>
            <a:endParaRPr lang="en-US" sz="20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4230806"/>
            <a:ext cx="1068051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The monitor assesses the performance of the workload at the end of every sampling period</a:t>
            </a:r>
          </a:p>
        </p:txBody>
      </p:sp>
    </p:spTree>
    <p:extLst>
      <p:ext uri="{BB962C8B-B14F-4D97-AF65-F5344CB8AC3E}">
        <p14:creationId xmlns:p14="http://schemas.microsoft.com/office/powerpoint/2010/main" val="7369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Sampling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199" y="1411125"/>
            <a:ext cx="7473287" cy="4765838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allocation_sampling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():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CT_Favoured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False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optimal_allocation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IPC_opt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 = sampling()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optimal_allocation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return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1961343"/>
            <a:ext cx="10680510" cy="6356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Detects optimal allocation </a:t>
            </a:r>
            <a:b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and sets it</a:t>
            </a:r>
            <a:endParaRPr lang="en-US" sz="20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199" y="4230806"/>
            <a:ext cx="1068051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Sampling applies decreasing LLC partition sizes to the HP to find an optimal allocation</a:t>
            </a:r>
          </a:p>
        </p:txBody>
      </p:sp>
    </p:spTree>
    <p:extLst>
      <p:ext uri="{BB962C8B-B14F-4D97-AF65-F5344CB8AC3E}">
        <p14:creationId xmlns:p14="http://schemas.microsoft.com/office/powerpoint/2010/main" val="12601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Main driver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411125"/>
            <a:ext cx="6463352" cy="4765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current_allocation.HP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= N−1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current_allocation.BE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1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optimal_allocation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current_allocation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CT_Favored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True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dicer_driver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():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while(1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monitor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if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BW_saturated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l-GR" sz="2000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allocation_sampling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	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else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l-GR" sz="20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allocation_optimisation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return 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1411125"/>
            <a:ext cx="10680510" cy="6633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Initial allocation as in CT</a:t>
            </a:r>
            <a:endParaRPr lang="en-US" sz="20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2086010"/>
            <a:ext cx="10680510" cy="3316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Optimal allocation unknown</a:t>
            </a:r>
            <a:endParaRPr lang="en-US" sz="20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395941"/>
            <a:ext cx="10680510" cy="3316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Workload considered CT-F</a:t>
            </a:r>
            <a:endParaRPr lang="en-US" sz="20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3306362"/>
            <a:ext cx="10680510" cy="227557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Continuous monitoring</a:t>
            </a:r>
            <a:endParaRPr lang="en-US" sz="24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912943"/>
            <a:ext cx="10680510" cy="7136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Bandwidth saturated: </a:t>
            </a:r>
          </a:p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the workload is considered CT-T - </a:t>
            </a:r>
            <a:r>
              <a:rPr lang="en-US" sz="2000" b="1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sampling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4612984"/>
            <a:ext cx="10680510" cy="7136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Continuous allocation optimization</a:t>
            </a:r>
            <a:endParaRPr lang="en-US" sz="20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Cache allocation optimization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411125"/>
            <a:ext cx="5467066" cy="4765838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allocation_optimisation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():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if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phase_change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():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allocation_reset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return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if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performance_stable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():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current_allocation.HP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-= 1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current_allocation.BE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+= 1  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else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if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performance_better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():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return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else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allocation_reset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return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1751659"/>
            <a:ext cx="10680510" cy="85466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Phase change: </a:t>
            </a:r>
          </a:p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bandwidth consumed by the HP increased - </a:t>
            </a:r>
            <a:r>
              <a:rPr lang="en-US" sz="2000" b="1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reset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606320"/>
            <a:ext cx="10680510" cy="88750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Stable performance: </a:t>
            </a:r>
            <a:b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give 1 way to BEs</a:t>
            </a:r>
            <a:endParaRPr lang="en-US" sz="20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733423"/>
            <a:ext cx="10680510" cy="6150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Better performance:</a:t>
            </a:r>
          </a:p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no allocation changes</a:t>
            </a:r>
            <a:endParaRPr lang="en-US" sz="20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4350924"/>
            <a:ext cx="10680510" cy="55177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Worse performance: </a:t>
            </a:r>
          </a:p>
          <a:p>
            <a:pPr algn="r"/>
            <a:r>
              <a:rPr lang="en-US" sz="2000" b="1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reset 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744" y="5757364"/>
            <a:ext cx="106805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The cache allocation optimization path is followed for CT-F workloads</a:t>
            </a:r>
          </a:p>
        </p:txBody>
      </p:sp>
    </p:spTree>
    <p:extLst>
      <p:ext uri="{BB962C8B-B14F-4D97-AF65-F5344CB8AC3E}">
        <p14:creationId xmlns:p14="http://schemas.microsoft.com/office/powerpoint/2010/main" val="9674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Cache allocation reset (CT-F)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411125"/>
            <a:ext cx="8401334" cy="4765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allocation_reset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(): </a:t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if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CT_Favored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: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rollback_allocation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optimal_allocation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monitor()</a:t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if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BW_saturated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: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allocation_sampling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 return</a:t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if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performance_better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():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 return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else: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rollback_allocation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 return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20002" y="3026152"/>
            <a:ext cx="10680510" cy="90440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Workload is now CT-T:</a:t>
            </a:r>
          </a:p>
          <a:p>
            <a:pPr algn="r"/>
            <a:r>
              <a:rPr lang="en-US" sz="2000" b="1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sampling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0002" y="3956453"/>
            <a:ext cx="10680510" cy="7035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Better performance: </a:t>
            </a:r>
            <a:r>
              <a:rPr lang="en-US" sz="20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/>
            </a:r>
            <a:br>
              <a:rPr lang="en-US" sz="20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no </a:t>
            </a:r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allocation changes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744" y="5598098"/>
            <a:ext cx="1068051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The cache allocation reset path is followed when there is a phase change or HP’s IPC has degraded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0002" y="2049227"/>
            <a:ext cx="10680510" cy="660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Reset allocation </a:t>
            </a:r>
            <a:b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 past optimal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849380"/>
            <a:ext cx="10680510" cy="7035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Same performance: </a:t>
            </a:r>
            <a:b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reset was triggered by phase change - </a:t>
            </a:r>
            <a:r>
              <a:rPr lang="en-US" sz="2000" b="1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rollback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Our proposal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325563"/>
            <a:ext cx="103632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DICER: a dynamic 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cache-partitioning </a:t>
            </a:r>
            <a:r>
              <a:rPr lang="en-US" sz="2400" dirty="0" smtClean="0"/>
              <a:t>scheme to solve the problem of co-locating high-priority (HP) and best-effort (BE) applications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900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900" b="1" dirty="0" smtClean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pPr lvl="1"/>
            <a:endParaRPr lang="en-US" sz="2000" dirty="0" smtClean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085870"/>
              </p:ext>
            </p:extLst>
          </p:nvPr>
        </p:nvGraphicFramePr>
        <p:xfrm>
          <a:off x="325464" y="3025022"/>
          <a:ext cx="11577237" cy="2428240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3797085"/>
                <a:gridCol w="1296692"/>
                <a:gridCol w="1296692"/>
                <a:gridCol w="1296692"/>
                <a:gridCol w="1296692"/>
                <a:gridCol w="1296692"/>
                <a:gridCol w="1296692"/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Dynamic cache partitioning [Cook et al.</a:t>
                      </a:r>
                      <a:r>
                        <a:rPr lang="en-US" sz="1400" baseline="0" dirty="0" smtClean="0"/>
                        <a:t> ISCA’13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Heracles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[Lo et al.</a:t>
                      </a:r>
                      <a:r>
                        <a:rPr lang="en-US" sz="1400" baseline="0" dirty="0" smtClean="0"/>
                        <a:t> ISCA’15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Ubik</a:t>
                      </a:r>
                      <a:r>
                        <a:rPr lang="en-US" sz="1400" dirty="0" smtClean="0"/>
                        <a:t>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[</a:t>
                      </a:r>
                      <a:r>
                        <a:rPr lang="en-US" sz="1400" dirty="0" err="1" smtClean="0"/>
                        <a:t>Kasture</a:t>
                      </a:r>
                      <a:r>
                        <a:rPr lang="en-US" sz="1400" baseline="0" dirty="0" smtClean="0"/>
                        <a:t> et al. ASPLOS’14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Dirigent</a:t>
                      </a:r>
                      <a:r>
                        <a:rPr lang="en-US" sz="1400" baseline="0" dirty="0" smtClean="0"/>
                        <a:t>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[Zhu et al. ASPLOS’16]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DCP-</a:t>
                      </a:r>
                      <a:r>
                        <a:rPr lang="en-US" sz="1400" dirty="0" err="1" smtClean="0"/>
                        <a:t>QoS</a:t>
                      </a:r>
                      <a:r>
                        <a:rPr lang="en-US" sz="1400" dirty="0" smtClean="0"/>
                        <a:t> [</a:t>
                      </a:r>
                      <a:r>
                        <a:rPr lang="en-US" sz="1400" dirty="0" err="1" smtClean="0"/>
                        <a:t>Papadakis</a:t>
                      </a:r>
                      <a:r>
                        <a:rPr lang="en-US" sz="1400" dirty="0" smtClean="0"/>
                        <a:t> et al.</a:t>
                      </a:r>
                      <a:r>
                        <a:rPr lang="en-US" sz="1400" baseline="0" dirty="0" smtClean="0"/>
                        <a:t> COSH’16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DICER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Aware of memory bandwidth 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✘</a:t>
                      </a:r>
                      <a:endParaRPr lang="en-US" sz="1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Agnostic to target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hardware extensions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application profile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✓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9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29"/>
    </mc:Choice>
    <mc:Fallback xmlns="">
      <p:transition spd="slow" advTm="6152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Cache allocation reset (CT-T)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411125"/>
            <a:ext cx="8401334" cy="4765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mr-IN" sz="2000" b="1" dirty="0" smtClean="0"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else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current_allocation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optimal_allocation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monitor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if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BW_saturated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allocation_sampling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return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if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performance_near_opt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():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 return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else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: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allocation_sampling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  return 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2738575"/>
            <a:ext cx="10680510" cy="6041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Bandwidth saturation detected again:</a:t>
            </a:r>
          </a:p>
          <a:p>
            <a:pPr algn="r"/>
            <a:r>
              <a:rPr lang="en-US" sz="2000" b="1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sampling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0002" y="3659721"/>
            <a:ext cx="10680510" cy="6484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Performance near past optimal: </a:t>
            </a:r>
            <a:b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no allocation changes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0002" y="4438680"/>
            <a:ext cx="10680510" cy="570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Worse performance:</a:t>
            </a:r>
          </a:p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Optimal allocation has changed - </a:t>
            </a:r>
            <a:r>
              <a:rPr lang="en-US" sz="2000" b="1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sampling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0002" y="1914934"/>
            <a:ext cx="10680510" cy="570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Reset allocation </a:t>
            </a:r>
            <a:b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 last optimal</a:t>
            </a:r>
            <a:endParaRPr lang="en-US" sz="2000" b="1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744" y="5598098"/>
            <a:ext cx="1068051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The cache allocation reset path is followed when there is a phase change or HP’s IPC has degraded</a:t>
            </a:r>
          </a:p>
        </p:txBody>
      </p:sp>
    </p:spTree>
    <p:extLst>
      <p:ext uri="{BB962C8B-B14F-4D97-AF65-F5344CB8AC3E}">
        <p14:creationId xmlns:p14="http://schemas.microsoft.com/office/powerpoint/2010/main" val="7665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Execution scenario and setup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One high-priority application (HP) executes on one core of the server</a:t>
            </a:r>
          </a:p>
          <a:p>
            <a:r>
              <a:rPr lang="en-US" sz="2400" dirty="0" smtClean="0"/>
              <a:t>Multiple instances of another </a:t>
            </a:r>
            <a:br>
              <a:rPr lang="en-US" sz="2400" dirty="0" smtClean="0"/>
            </a:br>
            <a:r>
              <a:rPr lang="en-US" sz="2400" dirty="0" smtClean="0"/>
              <a:t>best-effort application (BE) execute on the remaining cores of the server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216295"/>
              </p:ext>
            </p:extLst>
          </p:nvPr>
        </p:nvGraphicFramePr>
        <p:xfrm>
          <a:off x="6172200" y="1325563"/>
          <a:ext cx="5181601" cy="25704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957388"/>
                <a:gridCol w="3224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Processor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Intel Xeon E5-2630 v4 (Broadwell)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10 cores, 2.2GHz, SMT disabled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25MB, 20-way set associative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Memory Bandwidth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68.3 </a:t>
                      </a:r>
                      <a:r>
                        <a:rPr lang="en-US" sz="1800" kern="1200" dirty="0" err="1" smtClean="0">
                          <a:effectLst/>
                        </a:rPr>
                        <a:t>Gbps</a:t>
                      </a:r>
                      <a:r>
                        <a:rPr lang="en-US" sz="1800" kern="1200" dirty="0" smtClean="0">
                          <a:effectLst/>
                        </a:rPr>
                        <a:t> per channel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128GB DDR4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487306"/>
            <a:ext cx="6403975" cy="12225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1037" y="4487306"/>
            <a:ext cx="5029200" cy="166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3481 multi-programmed workloads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Parsec 3.0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SPEC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CPU 2006</a:t>
            </a:r>
          </a:p>
        </p:txBody>
      </p:sp>
    </p:spTree>
    <p:extLst>
      <p:ext uri="{BB962C8B-B14F-4D97-AF65-F5344CB8AC3E}">
        <p14:creationId xmlns:p14="http://schemas.microsoft.com/office/powerpoint/2010/main" val="92991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32"/>
    </mc:Choice>
    <mc:Fallback xmlns="">
      <p:transition spd="slow" advTm="492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 smtClean="0"/>
              <a:t>Intel RDT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125"/>
            <a:ext cx="5133975" cy="476583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Cache Monitoring Technology (CMT)</a:t>
            </a:r>
          </a:p>
          <a:p>
            <a:pPr marL="914400" lvl="1" indent="-4572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Monitors LLC utilization by cores and/or applications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Memory Bandwidth Monitoring (MBM)</a:t>
            </a:r>
          </a:p>
          <a:p>
            <a:pPr marL="914400" lvl="1" indent="-4572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Monitors memory bandwidth utilization by cores and/or applications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Cache Allocation Technology (CAT)</a:t>
            </a:r>
          </a:p>
          <a:p>
            <a:pPr marL="914400" lvl="1" indent="-4572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Controls data allocation of cores and/or applications into the last-level cache </a:t>
            </a:r>
            <a:endParaRPr lang="el-GR" dirty="0" smtClean="0"/>
          </a:p>
          <a:p>
            <a:pPr lvl="2"/>
            <a:r>
              <a:rPr lang="en-US" dirty="0" smtClean="0"/>
              <a:t>Provides isolation and prioritization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DICER </a:t>
            </a:r>
            <a:r>
              <a:rPr lang="mr-IN" dirty="0" smtClean="0"/>
              <a:t>–</a:t>
            </a:r>
            <a:r>
              <a:rPr lang="en-US" dirty="0" smtClean="0"/>
              <a:t> ICPP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050" y="3649026"/>
            <a:ext cx="5557840" cy="2672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b="1" dirty="0" smtClean="0"/>
              <a:t>Intel CAT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One or more PIDs or cores are mapped to a CLOS</a:t>
            </a:r>
          </a:p>
          <a:p>
            <a:pPr marL="342900" indent="-3429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Way-based </a:t>
            </a:r>
            <a:r>
              <a:rPr lang="en-US" dirty="0" smtClean="0"/>
              <a:t>segmentation using bitmasks</a:t>
            </a:r>
            <a:endParaRPr lang="el-GR" dirty="0"/>
          </a:p>
          <a:p>
            <a:pPr marL="342900" indent="-3429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Each bit</a:t>
            </a:r>
            <a:r>
              <a:rPr lang="el-GR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dirty="0" smtClean="0"/>
              <a:t>of the mask corresponds to 1 way of every set</a:t>
            </a:r>
          </a:p>
          <a:p>
            <a:pPr marL="342900" indent="-3429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We apply a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mask per CLOS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96000" y="883031"/>
            <a:ext cx="5217853" cy="2612756"/>
            <a:chOff x="4876800" y="469202"/>
            <a:chExt cx="6005514" cy="2933845"/>
          </a:xfrm>
        </p:grpSpPr>
        <p:cxnSp>
          <p:nvCxnSpPr>
            <p:cNvPr id="34" name="Straight Arrow Connector 33"/>
            <p:cNvCxnSpPr>
              <a:stCxn id="19" idx="2"/>
              <a:endCxn id="26" idx="0"/>
            </p:cNvCxnSpPr>
            <p:nvPr/>
          </p:nvCxnSpPr>
          <p:spPr>
            <a:xfrm>
              <a:off x="8051007" y="1035748"/>
              <a:ext cx="1191" cy="1075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2"/>
              <a:endCxn id="26" idx="0"/>
            </p:cNvCxnSpPr>
            <p:nvPr/>
          </p:nvCxnSpPr>
          <p:spPr>
            <a:xfrm flipH="1">
              <a:off x="8052198" y="1035748"/>
              <a:ext cx="2072879" cy="1075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6" idx="0"/>
            </p:cNvCxnSpPr>
            <p:nvPr/>
          </p:nvCxnSpPr>
          <p:spPr>
            <a:xfrm>
              <a:off x="6150173" y="1016194"/>
              <a:ext cx="1902025" cy="109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876800" y="469202"/>
              <a:ext cx="1852612" cy="566546"/>
              <a:chOff x="4876800" y="469202"/>
              <a:chExt cx="1852612" cy="56654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876800" y="469202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981575" y="523875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105400" y="578548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214937" y="578548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955632" y="469202"/>
              <a:ext cx="1852612" cy="566546"/>
              <a:chOff x="4876800" y="469202"/>
              <a:chExt cx="1852612" cy="56654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876800" y="469202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981575" y="523875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105400" y="578548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214937" y="578548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Application(s)</a:t>
                </a:r>
                <a:endParaRPr lang="en-US" sz="14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029702" y="469202"/>
              <a:ext cx="1852612" cy="566546"/>
              <a:chOff x="4876800" y="469202"/>
              <a:chExt cx="1852612" cy="566546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876800" y="469202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981575" y="523875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105400" y="578548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Thread(s)</a:t>
                </a:r>
                <a:endParaRPr lang="en-US" sz="140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214937" y="578548"/>
                <a:ext cx="1514475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/>
                  <a:t>VM(s)</a:t>
                </a:r>
                <a:endParaRPr lang="en-US" sz="1400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6173985" y="1370295"/>
              <a:ext cx="3754042" cy="4692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Flexible N:M mapping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75177" y="2111458"/>
              <a:ext cx="3754042" cy="4692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Classes of Service (CLOS) - logical</a:t>
              </a:r>
              <a:endParaRPr lang="en-US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08477" y="2933845"/>
              <a:ext cx="4285060" cy="4692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HW enforces guidelines per CLOS - physical</a:t>
              </a:r>
              <a:endParaRPr lang="en-US" sz="1400" dirty="0"/>
            </a:p>
          </p:txBody>
        </p:sp>
        <p:cxnSp>
          <p:nvCxnSpPr>
            <p:cNvPr id="39" name="Straight Arrow Connector 38"/>
            <p:cNvCxnSpPr>
              <a:stCxn id="26" idx="2"/>
              <a:endCxn id="27" idx="0"/>
            </p:cNvCxnSpPr>
            <p:nvPr/>
          </p:nvCxnSpPr>
          <p:spPr>
            <a:xfrm flipH="1">
              <a:off x="8051007" y="2580660"/>
              <a:ext cx="1191" cy="353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9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77"/>
    </mc:Choice>
    <mc:Fallback xmlns="">
      <p:transition spd="slow" advTm="5487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325561"/>
                <a:ext cx="5248701" cy="200449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  <a:t>Performance</a:t>
                </a:r>
                <a:r>
                  <a:rPr lang="en-US" sz="2400" dirty="0">
                    <a:latin typeface="Helvetica Neue" charset="0"/>
                    <a:ea typeface="Helvetica Neue" charset="0"/>
                    <a:cs typeface="Helvetica Neue" charset="0"/>
                  </a:rPr>
                  <a:t>: </a:t>
                </a:r>
                <a: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  <a:t/>
                </a:r>
                <a:b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en-US" sz="2400" dirty="0" smtClean="0">
                    <a:ea typeface="Helvetica Neue Light" charset="0"/>
                    <a:cs typeface="Helvetica Neue Light" charset="0"/>
                  </a:rPr>
                  <a:t>Instructions </a:t>
                </a:r>
                <a:r>
                  <a:rPr lang="en-US" sz="2400" dirty="0">
                    <a:ea typeface="Helvetica Neue Light" charset="0"/>
                    <a:cs typeface="Helvetica Neue Light" charset="0"/>
                  </a:rPr>
                  <a:t>per cycle (IPC)</a:t>
                </a:r>
                <a:endParaRPr lang="el-GR" sz="2400" dirty="0">
                  <a:ea typeface="Helvetica Neue Light" charset="0"/>
                  <a:cs typeface="Helvetica Neue Light" charset="0"/>
                </a:endParaRPr>
              </a:p>
              <a:p>
                <a:r>
                  <a:rPr lang="en-US" sz="2400" dirty="0">
                    <a:latin typeface="Helvetica Neue" charset="0"/>
                    <a:ea typeface="Helvetica Neue" charset="0"/>
                    <a:cs typeface="Helvetica Neue" charset="0"/>
                  </a:rPr>
                  <a:t>Slowdown: </a:t>
                </a:r>
                <a: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  <a:t/>
                </a:r>
                <a:b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𝐼𝑃𝐶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𝐼𝑃𝐶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𝑎𝑙𝑜𝑛𝑒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325561"/>
                <a:ext cx="5248701" cy="2004493"/>
              </a:xfrm>
              <a:blipFill rotWithShape="0">
                <a:blip r:embed="rId3"/>
                <a:stretch>
                  <a:fillRect l="-1626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n-US" sz="3600" dirty="0" smtClean="0"/>
              <a:t>Metrics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DICER </a:t>
            </a:r>
            <a:r>
              <a:rPr lang="mr-IN" dirty="0"/>
              <a:t>–</a:t>
            </a:r>
            <a:r>
              <a:rPr lang="en-US" dirty="0"/>
              <a:t> ICPP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05099" y="1325562"/>
                <a:ext cx="5248701" cy="171788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Helvetica Neue" charset="0"/>
                    <a:ea typeface="Helvetica Neue" charset="0"/>
                    <a:cs typeface="Helvetica Neue" charset="0"/>
                  </a:rPr>
                  <a:t>QoS level: </a:t>
                </a:r>
                <a: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  <a:t/>
                </a:r>
                <a:b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en-US" sz="2400" dirty="0" smtClean="0">
                    <a:ea typeface="Helvetica Neue Light" charset="0"/>
                    <a:cs typeface="Helvetica Neue Light" charset="0"/>
                  </a:rPr>
                  <a:t>The </a:t>
                </a:r>
                <a:r>
                  <a:rPr lang="en-US" sz="2400" dirty="0">
                    <a:ea typeface="Helvetica Neue Light" charset="0"/>
                    <a:cs typeface="Helvetica Neue Light" charset="0"/>
                  </a:rPr>
                  <a:t>normalized IPC</a:t>
                </a:r>
                <a:r>
                  <a:rPr lang="en-US" sz="2400" dirty="0">
                    <a:latin typeface="Helvetica Neue" charset="0"/>
                    <a:ea typeface="Helvetica Neue" charset="0"/>
                    <a:cs typeface="Helvetica Neue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4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𝐼𝑃𝐶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𝐻𝑃</m:t>
                            </m:r>
                          </m:sub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𝑎𝑙𝑜𝑛𝑒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𝐼𝑃𝐶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𝐻𝑃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/>
                  <a:t> </a:t>
                </a:r>
                <a:endParaRPr lang="el-GR" sz="2400" dirty="0"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r>
                  <a:rPr lang="en-US" sz="2400" dirty="0">
                    <a:latin typeface="Helvetica Neue" charset="0"/>
                    <a:ea typeface="Helvetica Neue" charset="0"/>
                    <a:cs typeface="Helvetica Neue" charset="0"/>
                  </a:rPr>
                  <a:t>Service Level Objective </a:t>
                </a:r>
                <a:r>
                  <a:rPr lang="en-US" sz="2400" dirty="0">
                    <a:ea typeface="Helvetica Neue Light" charset="0"/>
                    <a:cs typeface="Helvetica Neue Light" charset="0"/>
                  </a:rPr>
                  <a:t>(SLO):</a:t>
                </a:r>
                <a:r>
                  <a:rPr lang="en-US" sz="2400" dirty="0">
                    <a:latin typeface="Helvetica Neue" charset="0"/>
                    <a:ea typeface="Helvetica Neue" charset="0"/>
                    <a:cs typeface="Helvetica Neue" charset="0"/>
                  </a:rPr>
                  <a:t> </a:t>
                </a:r>
                <a: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  <a:t/>
                </a:r>
                <a:b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</a:br>
                <a:r>
                  <a:rPr lang="en-US" sz="2400" dirty="0" smtClean="0">
                    <a:ea typeface="Helvetica Neue Light" charset="0"/>
                    <a:cs typeface="Helvetica Neue Light" charset="0"/>
                  </a:rPr>
                  <a:t>The </a:t>
                </a:r>
                <a:r>
                  <a:rPr lang="en-US" sz="2400" dirty="0">
                    <a:ea typeface="Helvetica Neue Light" charset="0"/>
                    <a:cs typeface="Helvetica Neue Light" charset="0"/>
                  </a:rPr>
                  <a:t>target </a:t>
                </a:r>
                <a:r>
                  <a:rPr lang="en-US" sz="2400" dirty="0" err="1">
                    <a:ea typeface="Helvetica Neue Light" charset="0"/>
                    <a:cs typeface="Helvetica Neue Light" charset="0"/>
                  </a:rPr>
                  <a:t>QoS</a:t>
                </a:r>
                <a:r>
                  <a:rPr lang="en-US" sz="2400" dirty="0">
                    <a:ea typeface="Helvetica Neue Light" charset="0"/>
                    <a:cs typeface="Helvetica Neue Light" charset="0"/>
                  </a:rPr>
                  <a:t> level</a:t>
                </a:r>
              </a:p>
            </p:txBody>
          </p:sp>
        </mc:Choice>
        <mc:Fallback xmlns="">
          <p:sp>
            <p:nvSpPr>
              <p:cNvPr id="7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05099" y="1325562"/>
                <a:ext cx="5248701" cy="1717889"/>
              </a:xfrm>
              <a:blipFill rotWithShape="0">
                <a:blip r:embed="rId4"/>
                <a:stretch>
                  <a:fillRect l="-1508" t="-4965" b="-12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9101" y="3780429"/>
                <a:ext cx="10515600" cy="32972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Helvetica Neue" charset="0"/>
                    <a:ea typeface="Helvetica Neue" charset="0"/>
                    <a:cs typeface="Helvetica Neue" charset="0"/>
                  </a:rPr>
                  <a:t>Effective Utilization</a:t>
                </a:r>
                <a:r>
                  <a:rPr lang="en-US" sz="2400" dirty="0" smtClean="0"/>
                  <a:t> (EFU): </a:t>
                </a:r>
                <a:br>
                  <a:rPr lang="en-US" sz="2400" dirty="0" smtClean="0"/>
                </a:br>
                <a:r>
                  <a:rPr lang="en-US" sz="2400" dirty="0" smtClean="0"/>
                  <a:t>The harmonic mean of normalized IPCs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𝐼𝑃𝐶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𝑛𝑜𝑟𝑚</m:t>
                        </m:r>
                        <m:r>
                          <a:rPr lang="en-US" sz="2000" i="1">
                            <a:latin typeface="Cambria Math" charset="0"/>
                          </a:rPr>
                          <m:t>_</m:t>
                        </m:r>
                        <m:r>
                          <a:rPr lang="en-US" sz="2000" i="1">
                            <a:latin typeface="Cambria Math" charset="0"/>
                          </a:rPr>
                          <m:t>h𝑚𝑒𝑎𝑛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en-GB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</m:num>
                      <m:den>
                        <m:f>
                          <m:fPr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20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𝐼𝑃𝐶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𝐻𝑃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charset="0"/>
                                  </a:rPr>
                                  <m:t>𝑎𝑙𝑜𝑛𝑒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𝐼𝑃𝐶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𝐻𝑃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GB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=0 </m:t>
                            </m:r>
                          </m:sub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−1</m:t>
                            </m:r>
                          </m:sup>
                          <m:e>
                            <m:f>
                              <m:fPr>
                                <m:ctrlPr>
                                  <a:rPr lang="en-GB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𝐼𝑃𝐶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𝐵𝐸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𝑎𝑙𝑜𝑛𝑒</m:t>
                                    </m:r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GB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𝐼𝑃𝐶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𝐵𝐸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den>
                    </m:f>
                  </m:oMath>
                </a14:m>
                <a:r>
                  <a:rPr lang="en-GB" sz="2000" dirty="0">
                    <a:effectLst/>
                  </a:rPr>
                  <a:t> 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Reflects the impact of co-location</a:t>
                </a:r>
              </a:p>
              <a:p>
                <a:pPr lvl="1"/>
                <a:r>
                  <a:rPr lang="en-US" sz="2000" dirty="0"/>
                  <a:t>All applications have equal priorities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Takes values between 0 and 1</a:t>
                </a:r>
              </a:p>
              <a:p>
                <a:pPr lvl="2"/>
                <a:r>
                  <a:rPr lang="en-US" sz="1800" dirty="0" smtClean="0"/>
                  <a:t>1 denotes no impact from co-location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9101" y="3780429"/>
                <a:ext cx="10515600" cy="3297286"/>
              </a:xfrm>
              <a:blipFill rotWithShape="0">
                <a:blip r:embed="rId5"/>
                <a:stretch>
                  <a:fillRect l="-754" t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769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07"/>
    </mc:Choice>
    <mc:Fallback xmlns="">
      <p:transition spd="slow" advTm="73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n-US" sz="3600" dirty="0" smtClean="0"/>
              <a:t>Baseline co-location policies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Unmanaged</a:t>
            </a:r>
            <a:r>
              <a:rPr lang="en-US" dirty="0" smtClean="0"/>
              <a:t> (UM)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control on resource sharing</a:t>
            </a:r>
          </a:p>
          <a:p>
            <a:r>
              <a:rPr lang="en-US" dirty="0" smtClean="0"/>
              <a:t>Contention-unaware policy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Cache-Takeover</a:t>
            </a:r>
            <a:r>
              <a:rPr lang="en-US" dirty="0" smtClean="0"/>
              <a:t> (CT)</a:t>
            </a:r>
          </a:p>
          <a:p>
            <a:endParaRPr lang="en-US" dirty="0" smtClean="0"/>
          </a:p>
          <a:p>
            <a:r>
              <a:rPr lang="en-US" dirty="0" smtClean="0"/>
              <a:t>Maximum possible LLC portion allocated to the HP</a:t>
            </a:r>
          </a:p>
          <a:p>
            <a:r>
              <a:rPr lang="en-US" dirty="0" smtClean="0"/>
              <a:t>Conservative policy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DICER </a:t>
            </a:r>
            <a:r>
              <a:rPr lang="mr-IN" dirty="0"/>
              <a:t>–</a:t>
            </a:r>
            <a:r>
              <a:rPr lang="en-US" dirty="0"/>
              <a:t> ICPP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25959"/>
            <a:ext cx="5639561" cy="1666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64" y="2084815"/>
            <a:ext cx="5639561" cy="16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4"/>
    </mc:Choice>
    <mc:Fallback xmlns="">
      <p:transition spd="slow" advTm="555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Impact of co-location on HP performance</a:t>
            </a:r>
            <a:endParaRPr lang="en-US" sz="36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5" y="1325563"/>
            <a:ext cx="6732970" cy="48514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DICER </a:t>
            </a:r>
            <a:r>
              <a:rPr lang="mr-IN" smtClean="0"/>
              <a:t>–</a:t>
            </a:r>
            <a:r>
              <a:rPr lang="en-US" smtClean="0"/>
              <a:t> ICPP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DE41A9-98AC-1E47-850F-5BD4C2D51F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Line Callout 1 16"/>
          <p:cNvSpPr/>
          <p:nvPr/>
        </p:nvSpPr>
        <p:spPr>
          <a:xfrm>
            <a:off x="8038531" y="4285396"/>
            <a:ext cx="3739486" cy="1662875"/>
          </a:xfrm>
          <a:prstGeom prst="borderCallout1">
            <a:avLst>
              <a:gd name="adj1" fmla="val 18750"/>
              <a:gd name="adj2" fmla="val -8333"/>
              <a:gd name="adj3" fmla="val 59724"/>
              <a:gd name="adj4" fmla="val -173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elvetica Neue" charset="0"/>
                <a:ea typeface="Helvetica Neue" charset="0"/>
                <a:cs typeface="Helvetica Neue" charset="0"/>
              </a:rPr>
              <a:t>No slowdown of HP</a:t>
            </a:r>
          </a:p>
          <a:p>
            <a:pPr algn="ctr"/>
            <a:r>
              <a:rPr lang="en-US" sz="2400" i="1" dirty="0" smtClean="0">
                <a:latin typeface="Helvetica Neue" charset="0"/>
                <a:ea typeface="Helvetica Neue" charset="0"/>
                <a:cs typeface="Helvetica Neue" charset="0"/>
              </a:rPr>
              <a:t>UM: 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5% of workloads </a:t>
            </a:r>
          </a:p>
          <a:p>
            <a:pPr algn="ctr"/>
            <a:r>
              <a:rPr lang="en-US" sz="2400" i="1" dirty="0" smtClean="0">
                <a:latin typeface="Helvetica Neue" charset="0"/>
                <a:ea typeface="Helvetica Neue" charset="0"/>
                <a:cs typeface="Helvetica Neue" charset="0"/>
              </a:rPr>
              <a:t>CT: 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15% of workloads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42698" y="1489881"/>
            <a:ext cx="9635319" cy="1712084"/>
            <a:chOff x="2142699" y="1489881"/>
            <a:chExt cx="9211100" cy="1712084"/>
          </a:xfrm>
        </p:grpSpPr>
        <p:sp>
          <p:nvSpPr>
            <p:cNvPr id="19" name="Line Callout 1 18"/>
            <p:cNvSpPr/>
            <p:nvPr/>
          </p:nvSpPr>
          <p:spPr>
            <a:xfrm>
              <a:off x="7888765" y="1489881"/>
              <a:ext cx="3465034" cy="1712084"/>
            </a:xfrm>
            <a:prstGeom prst="borderCallout1">
              <a:avLst>
                <a:gd name="adj1" fmla="val 18750"/>
                <a:gd name="adj2" fmla="val -8333"/>
                <a:gd name="adj3" fmla="val 75041"/>
                <a:gd name="adj4" fmla="val -1658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Helvetica Neue" charset="0"/>
                  <a:ea typeface="Helvetica Neue" charset="0"/>
                  <a:cs typeface="Helvetica Neue" charset="0"/>
                </a:rPr>
                <a:t>Slowdown of HP &lt; 1.1x</a:t>
              </a:r>
            </a:p>
            <a:p>
              <a:pPr algn="ctr"/>
              <a:r>
                <a:rPr lang="en-US" sz="2400" i="1" dirty="0" smtClean="0">
                  <a:latin typeface="Helvetica Neue" charset="0"/>
                  <a:ea typeface="Helvetica Neue" charset="0"/>
                  <a:cs typeface="Helvetica Neue" charset="0"/>
                </a:rPr>
                <a:t>UM: 6</a:t>
              </a:r>
              <a:r>
                <a:rPr lang="en-US" sz="2400" dirty="0" smtClean="0">
                  <a:latin typeface="Helvetica Neue" charset="0"/>
                  <a:ea typeface="Helvetica Neue" charset="0"/>
                  <a:cs typeface="Helvetica Neue" charset="0"/>
                </a:rPr>
                <a:t>5% of workloads</a:t>
              </a:r>
            </a:p>
            <a:p>
              <a:pPr algn="ctr"/>
              <a:r>
                <a:rPr lang="en-US" sz="2400" i="1" dirty="0" smtClean="0">
                  <a:latin typeface="Helvetica Neue" charset="0"/>
                  <a:ea typeface="Helvetica Neue" charset="0"/>
                  <a:cs typeface="Helvetica Neue" charset="0"/>
                </a:rPr>
                <a:t>CT: </a:t>
              </a:r>
              <a:r>
                <a:rPr lang="en-US" sz="2400" dirty="0" smtClean="0">
                  <a:latin typeface="Helvetica Neue" charset="0"/>
                  <a:ea typeface="Helvetica Neue" charset="0"/>
                  <a:cs typeface="Helvetica Neue" charset="0"/>
                </a:rPr>
                <a:t>95% of workloads</a:t>
              </a:r>
              <a:endParaRPr lang="en-US" sz="2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2142699" y="1801504"/>
              <a:ext cx="5595582" cy="40944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39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5"/>
    </mc:Choice>
    <mc:Fallback xmlns="">
      <p:transition spd="slow" advTm="38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1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4.7|9.8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6.7|2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6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4.8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21.1"/>
</p:tagLst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3E6A7B"/>
      </a:dk2>
      <a:lt2>
        <a:srgbClr val="E7E6E6"/>
      </a:lt2>
      <a:accent1>
        <a:srgbClr val="3E6A7B"/>
      </a:accent1>
      <a:accent2>
        <a:srgbClr val="E25B4E"/>
      </a:accent2>
      <a:accent3>
        <a:srgbClr val="80C1BF"/>
      </a:accent3>
      <a:accent4>
        <a:srgbClr val="A13631"/>
      </a:accent4>
      <a:accent5>
        <a:srgbClr val="4AA1C4"/>
      </a:accent5>
      <a:accent6>
        <a:srgbClr val="3976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2"/>
          </a:solidFill>
        </a:ln>
      </a:spPr>
      <a:bodyPr wrap="square" rtlCol="0">
        <a:spAutoFit/>
      </a:bodyPr>
      <a:lstStyle>
        <a:defPPr algn="ctr">
          <a:defRPr sz="2800" dirty="0" smtClean="0">
            <a:latin typeface="Helvetica Neue Light" charset="0"/>
            <a:ea typeface="Helvetica Neue Light" charset="0"/>
            <a:cs typeface="Helvetica Neue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CER" id="{AF90F9FE-53FD-8141-A5BC-117539B1C0EF}" vid="{0574C428-EE29-0148-B79D-6472C75395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31551</TotalTime>
  <Words>1700</Words>
  <Application>Microsoft Macintosh PowerPoint</Application>
  <PresentationFormat>Widescreen</PresentationFormat>
  <Paragraphs>568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Calibri</vt:lpstr>
      <vt:lpstr>Cambria Math</vt:lpstr>
      <vt:lpstr>Courier New</vt:lpstr>
      <vt:lpstr>Helvetica Neue</vt:lpstr>
      <vt:lpstr>Helvetica Neue Light</vt:lpstr>
      <vt:lpstr>Helvetica Neue Medium</vt:lpstr>
      <vt:lpstr>Mangal</vt:lpstr>
      <vt:lpstr>Wingdings</vt:lpstr>
      <vt:lpstr>Arial</vt:lpstr>
      <vt:lpstr>Office Theme</vt:lpstr>
      <vt:lpstr>DICER: Diligent Cache Partitioning for Efficient Workload Consolidation</vt:lpstr>
      <vt:lpstr>INTRODUCTION  Overview</vt:lpstr>
      <vt:lpstr>INTRODUCTION Motivation</vt:lpstr>
      <vt:lpstr>INTRODUCTION Our proposal</vt:lpstr>
      <vt:lpstr>BACKGROUND Execution scenario and setup</vt:lpstr>
      <vt:lpstr>BACKGROUND  Intel RDT</vt:lpstr>
      <vt:lpstr>BACKGROUND  Metrics</vt:lpstr>
      <vt:lpstr>ANALYSIS Baseline co-location policies</vt:lpstr>
      <vt:lpstr>ANALYSIS Impact of co-location on HP performance</vt:lpstr>
      <vt:lpstr>ANALYSIS  LLC allocation and performance (in isolation)</vt:lpstr>
      <vt:lpstr>ANALYSIS  Key observations</vt:lpstr>
      <vt:lpstr>ANALYSIS  Co-location and bandwidth saturation</vt:lpstr>
      <vt:lpstr>ANALYSIS  Co-location and bandwidth saturation</vt:lpstr>
      <vt:lpstr>ANALYSIS  Key observations</vt:lpstr>
      <vt:lpstr>ANALYSIS  Classification of multi-programmed workloads</vt:lpstr>
      <vt:lpstr>ANALYSIS  Co-location and resource utilization</vt:lpstr>
      <vt:lpstr>ANALYSIS  Key observations</vt:lpstr>
      <vt:lpstr>DICER DICER: Diligent Cache Partitioning</vt:lpstr>
      <vt:lpstr>DICER Monitor</vt:lpstr>
      <vt:lpstr>DICER Main driver</vt:lpstr>
      <vt:lpstr>DICER Key decision points and actions</vt:lpstr>
      <vt:lpstr>DICER Sampling</vt:lpstr>
      <vt:lpstr>EVALUATION HP performance for CT-Favored</vt:lpstr>
      <vt:lpstr>EVALUATION HP performance for CT-Thwarted</vt:lpstr>
      <vt:lpstr>EVALUATION Effective Utilization </vt:lpstr>
      <vt:lpstr>EVALUATION Performance SLOs</vt:lpstr>
      <vt:lpstr>EVALUATION SLO – EFU Combined Index</vt:lpstr>
      <vt:lpstr>EVALUATION SLO – EFU Combined Index</vt:lpstr>
      <vt:lpstr>Conclusions</vt:lpstr>
      <vt:lpstr>Thank you! Questions?</vt:lpstr>
      <vt:lpstr>DICER - Parameters</vt:lpstr>
      <vt:lpstr>DICER – Sampling period</vt:lpstr>
      <vt:lpstr>DICER – Bandwidth saturation threshold</vt:lpstr>
      <vt:lpstr>DICER – Phase change threshold</vt:lpstr>
      <vt:lpstr>DICER – Monitor</vt:lpstr>
      <vt:lpstr>DICER – Sampling</vt:lpstr>
      <vt:lpstr>DICER – Main driver</vt:lpstr>
      <vt:lpstr>DICER – Cache allocation optimization</vt:lpstr>
      <vt:lpstr>DICER – Cache allocation reset (CT-F)</vt:lpstr>
      <vt:lpstr>DICER – Cache allocation reset (CT-T)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973</cp:revision>
  <cp:lastPrinted>2017-07-19T20:06:19Z</cp:lastPrinted>
  <dcterms:created xsi:type="dcterms:W3CDTF">2017-07-11T10:12:20Z</dcterms:created>
  <dcterms:modified xsi:type="dcterms:W3CDTF">2019-08-06T05:26:19Z</dcterms:modified>
</cp:coreProperties>
</file>