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notesSlides/notesSlide30.xml" ContentType="application/vnd.openxmlformats-officedocument.presentationml.notesSlide+xml"/>
  <Override PartName="/ppt/tags/tag22.xml" ContentType="application/vnd.openxmlformats-officedocument.presentationml.tags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2" r:id="rId2"/>
    <p:sldMasterId id="2147483686" r:id="rId3"/>
  </p:sldMasterIdLst>
  <p:notesMasterIdLst>
    <p:notesMasterId r:id="rId37"/>
  </p:notesMasterIdLst>
  <p:handoutMasterIdLst>
    <p:handoutMasterId r:id="rId38"/>
  </p:handoutMasterIdLst>
  <p:sldIdLst>
    <p:sldId id="256" r:id="rId4"/>
    <p:sldId id="590" r:id="rId5"/>
    <p:sldId id="597" r:id="rId6"/>
    <p:sldId id="587" r:id="rId7"/>
    <p:sldId id="555" r:id="rId8"/>
    <p:sldId id="560" r:id="rId9"/>
    <p:sldId id="550" r:id="rId10"/>
    <p:sldId id="564" r:id="rId11"/>
    <p:sldId id="554" r:id="rId12"/>
    <p:sldId id="580" r:id="rId13"/>
    <p:sldId id="593" r:id="rId14"/>
    <p:sldId id="604" r:id="rId15"/>
    <p:sldId id="598" r:id="rId16"/>
    <p:sldId id="581" r:id="rId17"/>
    <p:sldId id="594" r:id="rId18"/>
    <p:sldId id="582" r:id="rId19"/>
    <p:sldId id="601" r:id="rId20"/>
    <p:sldId id="596" r:id="rId21"/>
    <p:sldId id="588" r:id="rId22"/>
    <p:sldId id="548" r:id="rId23"/>
    <p:sldId id="552" r:id="rId24"/>
    <p:sldId id="566" r:id="rId25"/>
    <p:sldId id="567" r:id="rId26"/>
    <p:sldId id="568" r:id="rId27"/>
    <p:sldId id="570" r:id="rId28"/>
    <p:sldId id="592" r:id="rId29"/>
    <p:sldId id="600" r:id="rId30"/>
    <p:sldId id="595" r:id="rId31"/>
    <p:sldId id="541" r:id="rId32"/>
    <p:sldId id="602" r:id="rId33"/>
    <p:sldId id="603" r:id="rId34"/>
    <p:sldId id="591" r:id="rId35"/>
    <p:sldId id="5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6177E1-962D-4363-BB61-AFFFE0B1E454}">
          <p14:sldIdLst>
            <p14:sldId id="256"/>
            <p14:sldId id="590"/>
            <p14:sldId id="597"/>
            <p14:sldId id="587"/>
            <p14:sldId id="555"/>
            <p14:sldId id="560"/>
            <p14:sldId id="550"/>
            <p14:sldId id="564"/>
            <p14:sldId id="554"/>
            <p14:sldId id="580"/>
            <p14:sldId id="593"/>
            <p14:sldId id="604"/>
            <p14:sldId id="598"/>
            <p14:sldId id="581"/>
            <p14:sldId id="594"/>
            <p14:sldId id="582"/>
            <p14:sldId id="601"/>
            <p14:sldId id="596"/>
            <p14:sldId id="588"/>
            <p14:sldId id="548"/>
            <p14:sldId id="552"/>
            <p14:sldId id="566"/>
            <p14:sldId id="567"/>
            <p14:sldId id="568"/>
            <p14:sldId id="570"/>
            <p14:sldId id="592"/>
            <p14:sldId id="600"/>
            <p14:sldId id="595"/>
            <p14:sldId id="541"/>
            <p14:sldId id="602"/>
            <p14:sldId id="603"/>
            <p14:sldId id="591"/>
            <p14:sldId id="5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 x" initials="xx" lastIdx="1" clrIdx="0">
    <p:extLst>
      <p:ext uri="{19B8F6BF-5375-455C-9EA6-DF929625EA0E}">
        <p15:presenceInfo xmlns:p15="http://schemas.microsoft.com/office/powerpoint/2012/main" userId="2073b00410a419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A7"/>
    <a:srgbClr val="6D939E"/>
    <a:srgbClr val="A13A2D"/>
    <a:srgbClr val="242B37"/>
    <a:srgbClr val="684140"/>
    <a:srgbClr val="8EB4E3"/>
    <a:srgbClr val="EECD86"/>
    <a:srgbClr val="DBA476"/>
    <a:srgbClr val="DCE0E8"/>
    <a:srgbClr val="DE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88" autoAdjust="0"/>
  </p:normalViewPr>
  <p:slideViewPr>
    <p:cSldViewPr snapToGrid="0">
      <p:cViewPr varScale="1">
        <p:scale>
          <a:sx n="92" d="100"/>
          <a:sy n="92" d="100"/>
        </p:scale>
        <p:origin x="75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72"/>
    </p:cViewPr>
  </p:sorterViewPr>
  <p:notesViewPr>
    <p:cSldViewPr snapToGrid="0">
      <p:cViewPr varScale="1">
        <p:scale>
          <a:sx n="76" d="100"/>
          <a:sy n="76" d="100"/>
        </p:scale>
        <p:origin x="-41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vr\final\micro-presentation\microbench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final\micro-presentation\microbenc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final\micro-presentation\microbench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Motivation!$A$2:$A$11</c:f>
              <c:strCache>
                <c:ptCount val="10"/>
                <c:pt idx="0">
                  <c:v>4K</c:v>
                </c:pt>
                <c:pt idx="1">
                  <c:v>16K</c:v>
                </c:pt>
                <c:pt idx="2">
                  <c:v>64K</c:v>
                </c:pt>
                <c:pt idx="3">
                  <c:v>256K</c:v>
                </c:pt>
                <c:pt idx="4">
                  <c:v>1M</c:v>
                </c:pt>
                <c:pt idx="5">
                  <c:v>4M</c:v>
                </c:pt>
                <c:pt idx="6">
                  <c:v>16M</c:v>
                </c:pt>
                <c:pt idx="7">
                  <c:v>64M</c:v>
                </c:pt>
                <c:pt idx="8">
                  <c:v>256M</c:v>
                </c:pt>
                <c:pt idx="9">
                  <c:v>1G</c:v>
                </c:pt>
              </c:strCache>
            </c:strRef>
          </c:cat>
          <c:val>
            <c:numRef>
              <c:f>Motivation!$B$2:$B$11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3-4300-B546-4BFB159E0718}"/>
            </c:ext>
          </c:extLst>
        </c:ser>
        <c:ser>
          <c:idx val="1"/>
          <c:order val="1"/>
          <c:tx>
            <c:strRef>
              <c:f>Motivation!$C$1</c:f>
              <c:strCache>
                <c:ptCount val="1"/>
                <c:pt idx="0">
                  <c:v>Mmap</c:v>
                </c:pt>
              </c:strCache>
            </c:strRef>
          </c:tx>
          <c:spPr>
            <a:solidFill>
              <a:srgbClr val="F58B3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Motivation!$A$2:$A$11</c:f>
              <c:strCache>
                <c:ptCount val="10"/>
                <c:pt idx="0">
                  <c:v>4K</c:v>
                </c:pt>
                <c:pt idx="1">
                  <c:v>16K</c:v>
                </c:pt>
                <c:pt idx="2">
                  <c:v>64K</c:v>
                </c:pt>
                <c:pt idx="3">
                  <c:v>256K</c:v>
                </c:pt>
                <c:pt idx="4">
                  <c:v>1M</c:v>
                </c:pt>
                <c:pt idx="5">
                  <c:v>4M</c:v>
                </c:pt>
                <c:pt idx="6">
                  <c:v>16M</c:v>
                </c:pt>
                <c:pt idx="7">
                  <c:v>64M</c:v>
                </c:pt>
                <c:pt idx="8">
                  <c:v>256M</c:v>
                </c:pt>
                <c:pt idx="9">
                  <c:v>1G</c:v>
                </c:pt>
              </c:strCache>
            </c:strRef>
          </c:cat>
          <c:val>
            <c:numRef>
              <c:f>Motivation!$C$2:$C$11</c:f>
              <c:numCache>
                <c:formatCode>General</c:formatCode>
                <c:ptCount val="10"/>
                <c:pt idx="0">
                  <c:v>1.4751939999999999</c:v>
                </c:pt>
                <c:pt idx="1">
                  <c:v>1.449139</c:v>
                </c:pt>
                <c:pt idx="2">
                  <c:v>1.43774</c:v>
                </c:pt>
                <c:pt idx="3">
                  <c:v>1.412509</c:v>
                </c:pt>
                <c:pt idx="4">
                  <c:v>1.410447</c:v>
                </c:pt>
                <c:pt idx="5">
                  <c:v>0.67418199999999995</c:v>
                </c:pt>
                <c:pt idx="6">
                  <c:v>1.1245179999999999</c:v>
                </c:pt>
                <c:pt idx="7">
                  <c:v>1.1012420000000001</c:v>
                </c:pt>
                <c:pt idx="8">
                  <c:v>1.095707</c:v>
                </c:pt>
                <c:pt idx="9">
                  <c:v>1.097718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63-4300-B546-4BFB159E0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91552"/>
        <c:axId val="363680512"/>
      </c:bar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2200" b="0" dirty="0"/>
                  <a:t>File Size (KB)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2200" b="0" dirty="0"/>
                  <a:t>Latency (Relative)</a:t>
                </a:r>
              </a:p>
            </c:rich>
          </c:tx>
          <c:layout>
            <c:manualLayout>
              <c:xMode val="edge"/>
              <c:yMode val="edge"/>
              <c:x val="3.2834252692408722E-2"/>
              <c:y val="0.18890538901935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91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878330438198471"/>
          <c:y val="5.7883222096899098E-2"/>
          <c:w val="0.4386943136245085"/>
          <c:h val="7.7785644119046538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Motivation!$B$36</c:f>
              <c:strCache>
                <c:ptCount val="1"/>
                <c:pt idx="0">
                  <c:v>Read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Motivation!$A$37:$A$41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Motivation!$B$37:$B$41</c:f>
              <c:numCache>
                <c:formatCode>General</c:formatCode>
                <c:ptCount val="5"/>
                <c:pt idx="0">
                  <c:v>1320.1974210000001</c:v>
                </c:pt>
                <c:pt idx="1">
                  <c:v>2267.0722609999998</c:v>
                </c:pt>
                <c:pt idx="2">
                  <c:v>4148.6090190000004</c:v>
                </c:pt>
                <c:pt idx="3">
                  <c:v>6079.8777790000004</c:v>
                </c:pt>
                <c:pt idx="4">
                  <c:v>8189.965854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04-4044-8961-4C2299362224}"/>
            </c:ext>
          </c:extLst>
        </c:ser>
        <c:ser>
          <c:idx val="1"/>
          <c:order val="1"/>
          <c:tx>
            <c:strRef>
              <c:f>Motivation!$C$36</c:f>
              <c:strCache>
                <c:ptCount val="1"/>
                <c:pt idx="0">
                  <c:v>Mmap</c:v>
                </c:pt>
              </c:strCache>
            </c:strRef>
          </c:tx>
          <c:spPr>
            <a:ln w="25400"/>
          </c:spPr>
          <c:marker>
            <c:symbol val="circle"/>
            <c:size val="5"/>
            <c:spPr>
              <a:solidFill>
                <a:srgbClr val="F58B33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Motivation!$A$37:$A$41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Motivation!$C$37:$C$41</c:f>
              <c:numCache>
                <c:formatCode>General</c:formatCode>
                <c:ptCount val="5"/>
                <c:pt idx="0">
                  <c:v>922.84071600000004</c:v>
                </c:pt>
                <c:pt idx="1">
                  <c:v>1191.679349</c:v>
                </c:pt>
                <c:pt idx="2">
                  <c:v>1477.8051049999999</c:v>
                </c:pt>
                <c:pt idx="3">
                  <c:v>1540.10348</c:v>
                </c:pt>
                <c:pt idx="4">
                  <c:v>1414.5399420000001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04-4044-8961-4C2299362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91552"/>
        <c:axId val="363680512"/>
      </c:line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200" b="0"/>
                </a:pPr>
                <a:r>
                  <a:rPr lang="en-US" sz="2200" b="0"/>
                  <a:t>Cores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 b="0"/>
                </a:pPr>
                <a:r>
                  <a:rPr lang="en-US" sz="2200" b="0"/>
                  <a:t>Throughput (MB/sec)</a:t>
                </a:r>
              </a:p>
            </c:rich>
          </c:tx>
          <c:layout>
            <c:manualLayout>
              <c:xMode val="edge"/>
              <c:yMode val="edge"/>
              <c:x val="3.2834252692408722E-2"/>
              <c:y val="0.115594286094355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91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721508658935362"/>
          <c:y val="6.4977257959714096E-2"/>
          <c:w val="0.44854303820769448"/>
          <c:h val="9.3075765017676879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Motivation!$B$59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Motivation!$A$60:$A$63</c:f>
              <c:strCache>
                <c:ptCount val="4"/>
                <c:pt idx="0">
                  <c:v>seq_read</c:v>
                </c:pt>
                <c:pt idx="1">
                  <c:v>rand_read</c:v>
                </c:pt>
                <c:pt idx="2">
                  <c:v>seq_write</c:v>
                </c:pt>
                <c:pt idx="3">
                  <c:v>rand_write</c:v>
                </c:pt>
              </c:strCache>
            </c:strRef>
          </c:cat>
          <c:val>
            <c:numRef>
              <c:f>Motivation!$B$60:$B$63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C-4262-A164-8F0AD06542B6}"/>
            </c:ext>
          </c:extLst>
        </c:ser>
        <c:ser>
          <c:idx val="1"/>
          <c:order val="1"/>
          <c:tx>
            <c:strRef>
              <c:f>Motivation!$C$59</c:f>
              <c:strCache>
                <c:ptCount val="1"/>
                <c:pt idx="0">
                  <c:v>Mmap</c:v>
                </c:pt>
              </c:strCache>
            </c:strRef>
          </c:tx>
          <c:spPr>
            <a:solidFill>
              <a:srgbClr val="F58B3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Motivation!$A$60:$A$63</c:f>
              <c:strCache>
                <c:ptCount val="4"/>
                <c:pt idx="0">
                  <c:v>seq_read</c:v>
                </c:pt>
                <c:pt idx="1">
                  <c:v>rand_read</c:v>
                </c:pt>
                <c:pt idx="2">
                  <c:v>seq_write</c:v>
                </c:pt>
                <c:pt idx="3">
                  <c:v>rand_write</c:v>
                </c:pt>
              </c:strCache>
            </c:strRef>
          </c:cat>
          <c:val>
            <c:numRef>
              <c:f>Motivation!$C$60:$C$63</c:f>
              <c:numCache>
                <c:formatCode>General</c:formatCode>
                <c:ptCount val="4"/>
                <c:pt idx="0">
                  <c:v>0.64753099999999997</c:v>
                </c:pt>
                <c:pt idx="1">
                  <c:v>1.1984589999999999</c:v>
                </c:pt>
                <c:pt idx="2">
                  <c:v>0.75716300000000003</c:v>
                </c:pt>
                <c:pt idx="3">
                  <c:v>1.0934969999999999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C-4262-A164-8F0AD0654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91552"/>
        <c:axId val="363680512"/>
      </c:bar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200" b="0"/>
                </a:pPr>
                <a:r>
                  <a:rPr lang="en-US" sz="2200" b="0"/>
                  <a:t>File Size (KB)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 b="0"/>
                </a:pPr>
                <a:r>
                  <a:rPr lang="en-US" sz="2200" b="0" dirty="0"/>
                  <a:t>Throughput (Relative)</a:t>
                </a:r>
              </a:p>
            </c:rich>
          </c:tx>
          <c:layout>
            <c:manualLayout>
              <c:xMode val="edge"/>
              <c:yMode val="edge"/>
              <c:x val="5.5719798151009428E-2"/>
              <c:y val="0.105991058461066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91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479747462080192"/>
          <c:y val="6.0969947427182369E-2"/>
          <c:w val="0.69613771126176105"/>
          <c:h val="8.5127036980288881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Motivation!$B$59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Motivation!$A$60:$A$63</c:f>
              <c:strCache>
                <c:ptCount val="4"/>
                <c:pt idx="0">
                  <c:v>seq_read</c:v>
                </c:pt>
                <c:pt idx="1">
                  <c:v>rand_read</c:v>
                </c:pt>
                <c:pt idx="2">
                  <c:v>seq_write</c:v>
                </c:pt>
                <c:pt idx="3">
                  <c:v>rand_write</c:v>
                </c:pt>
              </c:strCache>
            </c:strRef>
          </c:cat>
          <c:val>
            <c:numRef>
              <c:f>Motivation!$B$60:$B$63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C-4262-A164-8F0AD06542B6}"/>
            </c:ext>
          </c:extLst>
        </c:ser>
        <c:ser>
          <c:idx val="1"/>
          <c:order val="1"/>
          <c:tx>
            <c:strRef>
              <c:f>Motivation!$C$59</c:f>
              <c:strCache>
                <c:ptCount val="1"/>
                <c:pt idx="0">
                  <c:v>Mmap</c:v>
                </c:pt>
              </c:strCache>
            </c:strRef>
          </c:tx>
          <c:spPr>
            <a:solidFill>
              <a:srgbClr val="F58B3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Motivation!$A$60:$A$63</c:f>
              <c:strCache>
                <c:ptCount val="4"/>
                <c:pt idx="0">
                  <c:v>seq_read</c:v>
                </c:pt>
                <c:pt idx="1">
                  <c:v>rand_read</c:v>
                </c:pt>
                <c:pt idx="2">
                  <c:v>seq_write</c:v>
                </c:pt>
                <c:pt idx="3">
                  <c:v>rand_write</c:v>
                </c:pt>
              </c:strCache>
            </c:strRef>
          </c:cat>
          <c:val>
            <c:numRef>
              <c:f>Motivation!$C$60:$C$63</c:f>
              <c:numCache>
                <c:formatCode>General</c:formatCode>
                <c:ptCount val="4"/>
                <c:pt idx="0">
                  <c:v>0.64753099999999997</c:v>
                </c:pt>
                <c:pt idx="1">
                  <c:v>1.1984589999999999</c:v>
                </c:pt>
                <c:pt idx="2">
                  <c:v>0.75716300000000003</c:v>
                </c:pt>
                <c:pt idx="3">
                  <c:v>1.0934969999999999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C-4262-A164-8F0AD0654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91552"/>
        <c:axId val="363680512"/>
      </c:bar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 b="0"/>
                </a:pPr>
                <a:r>
                  <a:rPr lang="en-US" sz="2200" b="0" dirty="0"/>
                  <a:t>Throughput (Relative)</a:t>
                </a:r>
              </a:p>
            </c:rich>
          </c:tx>
          <c:layout>
            <c:manualLayout>
              <c:xMode val="edge"/>
              <c:yMode val="edge"/>
              <c:x val="5.5719798151009428E-2"/>
              <c:y val="0.105991058461066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91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479747462080192"/>
          <c:y val="6.0969947427182369E-2"/>
          <c:w val="0.69613771126176105"/>
          <c:h val="8.5127036980288881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Motivation!$A$2:$A$11</c:f>
              <c:strCache>
                <c:ptCount val="10"/>
                <c:pt idx="0">
                  <c:v>4K</c:v>
                </c:pt>
                <c:pt idx="1">
                  <c:v>16K</c:v>
                </c:pt>
                <c:pt idx="2">
                  <c:v>64K</c:v>
                </c:pt>
                <c:pt idx="3">
                  <c:v>256K</c:v>
                </c:pt>
                <c:pt idx="4">
                  <c:v>1M</c:v>
                </c:pt>
                <c:pt idx="5">
                  <c:v>4M</c:v>
                </c:pt>
                <c:pt idx="6">
                  <c:v>16M</c:v>
                </c:pt>
                <c:pt idx="7">
                  <c:v>64M</c:v>
                </c:pt>
                <c:pt idx="8">
                  <c:v>256M</c:v>
                </c:pt>
                <c:pt idx="9">
                  <c:v>1G</c:v>
                </c:pt>
              </c:strCache>
            </c:strRef>
          </c:cat>
          <c:val>
            <c:numRef>
              <c:f>Motivation!$B$2:$B$11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8-4D4F-9259-9E056653B195}"/>
            </c:ext>
          </c:extLst>
        </c:ser>
        <c:ser>
          <c:idx val="1"/>
          <c:order val="1"/>
          <c:tx>
            <c:strRef>
              <c:f>Motivation!$C$1</c:f>
              <c:strCache>
                <c:ptCount val="1"/>
                <c:pt idx="0">
                  <c:v>Mmap</c:v>
                </c:pt>
              </c:strCache>
            </c:strRef>
          </c:tx>
          <c:spPr>
            <a:solidFill>
              <a:srgbClr val="F58B3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Motivation!$A$2:$A$11</c:f>
              <c:strCache>
                <c:ptCount val="10"/>
                <c:pt idx="0">
                  <c:v>4K</c:v>
                </c:pt>
                <c:pt idx="1">
                  <c:v>16K</c:v>
                </c:pt>
                <c:pt idx="2">
                  <c:v>64K</c:v>
                </c:pt>
                <c:pt idx="3">
                  <c:v>256K</c:v>
                </c:pt>
                <c:pt idx="4">
                  <c:v>1M</c:v>
                </c:pt>
                <c:pt idx="5">
                  <c:v>4M</c:v>
                </c:pt>
                <c:pt idx="6">
                  <c:v>16M</c:v>
                </c:pt>
                <c:pt idx="7">
                  <c:v>64M</c:v>
                </c:pt>
                <c:pt idx="8">
                  <c:v>256M</c:v>
                </c:pt>
                <c:pt idx="9">
                  <c:v>1G</c:v>
                </c:pt>
              </c:strCache>
            </c:strRef>
          </c:cat>
          <c:val>
            <c:numRef>
              <c:f>Motivation!$C$2:$C$11</c:f>
              <c:numCache>
                <c:formatCode>General</c:formatCode>
                <c:ptCount val="10"/>
                <c:pt idx="0">
                  <c:v>1.4751939999999999</c:v>
                </c:pt>
                <c:pt idx="1">
                  <c:v>1.449139</c:v>
                </c:pt>
                <c:pt idx="2">
                  <c:v>1.43774</c:v>
                </c:pt>
                <c:pt idx="3">
                  <c:v>1.412509</c:v>
                </c:pt>
                <c:pt idx="4">
                  <c:v>1.410447</c:v>
                </c:pt>
                <c:pt idx="5">
                  <c:v>0.67418199999999995</c:v>
                </c:pt>
                <c:pt idx="6">
                  <c:v>1.1245179999999999</c:v>
                </c:pt>
                <c:pt idx="7">
                  <c:v>1.1012420000000001</c:v>
                </c:pt>
                <c:pt idx="8">
                  <c:v>1.095707</c:v>
                </c:pt>
                <c:pt idx="9">
                  <c:v>1.097718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8-4D4F-9259-9E056653B195}"/>
            </c:ext>
          </c:extLst>
        </c:ser>
        <c:ser>
          <c:idx val="2"/>
          <c:order val="2"/>
          <c:tx>
            <c:strRef>
              <c:f>Motivation!$D$1</c:f>
              <c:strCache>
                <c:ptCount val="1"/>
                <c:pt idx="0">
                  <c:v>DaxVM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Motivation!$A$2:$A$11</c:f>
              <c:strCache>
                <c:ptCount val="10"/>
                <c:pt idx="0">
                  <c:v>4K</c:v>
                </c:pt>
                <c:pt idx="1">
                  <c:v>16K</c:v>
                </c:pt>
                <c:pt idx="2">
                  <c:v>64K</c:v>
                </c:pt>
                <c:pt idx="3">
                  <c:v>256K</c:v>
                </c:pt>
                <c:pt idx="4">
                  <c:v>1M</c:v>
                </c:pt>
                <c:pt idx="5">
                  <c:v>4M</c:v>
                </c:pt>
                <c:pt idx="6">
                  <c:v>16M</c:v>
                </c:pt>
                <c:pt idx="7">
                  <c:v>64M</c:v>
                </c:pt>
                <c:pt idx="8">
                  <c:v>256M</c:v>
                </c:pt>
                <c:pt idx="9">
                  <c:v>1G</c:v>
                </c:pt>
              </c:strCache>
            </c:strRef>
          </c:cat>
          <c:val>
            <c:numRef>
              <c:f>Motivation!$D$2:$D$11</c:f>
              <c:numCache>
                <c:formatCode>General</c:formatCode>
                <c:ptCount val="10"/>
                <c:pt idx="0">
                  <c:v>1.0086599999999999</c:v>
                </c:pt>
                <c:pt idx="1">
                  <c:v>0.78766599999999998</c:v>
                </c:pt>
                <c:pt idx="2">
                  <c:v>0.71796300000000002</c:v>
                </c:pt>
                <c:pt idx="3">
                  <c:v>0.65500499999999995</c:v>
                </c:pt>
                <c:pt idx="4">
                  <c:v>0.684782</c:v>
                </c:pt>
                <c:pt idx="5">
                  <c:v>0.64752799999999999</c:v>
                </c:pt>
                <c:pt idx="6">
                  <c:v>0.64168499999999995</c:v>
                </c:pt>
                <c:pt idx="7">
                  <c:v>0.62437100000000001</c:v>
                </c:pt>
                <c:pt idx="8">
                  <c:v>0.618842</c:v>
                </c:pt>
                <c:pt idx="9">
                  <c:v>0.61720600000000003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18-4D4F-9259-9E056653B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91552"/>
        <c:axId val="363680512"/>
      </c:bar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File Size (KB)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2400" dirty="0"/>
                  <a:t>Latency (Relative)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95915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Motivation!$B$59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Motivation!$A$60:$A$63</c:f>
              <c:strCache>
                <c:ptCount val="4"/>
                <c:pt idx="0">
                  <c:v>seq_read</c:v>
                </c:pt>
                <c:pt idx="1">
                  <c:v>rand_read</c:v>
                </c:pt>
                <c:pt idx="2">
                  <c:v>seq_write</c:v>
                </c:pt>
                <c:pt idx="3">
                  <c:v>rand_write</c:v>
                </c:pt>
              </c:strCache>
            </c:strRef>
          </c:cat>
          <c:val>
            <c:numRef>
              <c:f>Motivation!$B$60:$B$63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3-48C9-AD5E-1D6AFC207A03}"/>
            </c:ext>
          </c:extLst>
        </c:ser>
        <c:ser>
          <c:idx val="1"/>
          <c:order val="1"/>
          <c:tx>
            <c:strRef>
              <c:f>Motivation!$C$59</c:f>
              <c:strCache>
                <c:ptCount val="1"/>
                <c:pt idx="0">
                  <c:v>Mmap</c:v>
                </c:pt>
              </c:strCache>
            </c:strRef>
          </c:tx>
          <c:spPr>
            <a:solidFill>
              <a:srgbClr val="F58B3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Motivation!$A$60:$A$63</c:f>
              <c:strCache>
                <c:ptCount val="4"/>
                <c:pt idx="0">
                  <c:v>seq_read</c:v>
                </c:pt>
                <c:pt idx="1">
                  <c:v>rand_read</c:v>
                </c:pt>
                <c:pt idx="2">
                  <c:v>seq_write</c:v>
                </c:pt>
                <c:pt idx="3">
                  <c:v>rand_write</c:v>
                </c:pt>
              </c:strCache>
            </c:strRef>
          </c:cat>
          <c:val>
            <c:numRef>
              <c:f>Motivation!$C$60:$C$63</c:f>
              <c:numCache>
                <c:formatCode>General</c:formatCode>
                <c:ptCount val="4"/>
                <c:pt idx="0">
                  <c:v>0.64753099999999997</c:v>
                </c:pt>
                <c:pt idx="1">
                  <c:v>1.1984589999999999</c:v>
                </c:pt>
                <c:pt idx="2">
                  <c:v>0.75716300000000003</c:v>
                </c:pt>
                <c:pt idx="3">
                  <c:v>1.0934969999999999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3-48C9-AD5E-1D6AFC207A03}"/>
            </c:ext>
          </c:extLst>
        </c:ser>
        <c:ser>
          <c:idx val="2"/>
          <c:order val="2"/>
          <c:tx>
            <c:strRef>
              <c:f>Motivation!$D$59</c:f>
              <c:strCache>
                <c:ptCount val="1"/>
                <c:pt idx="0">
                  <c:v>DaxVM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Motivation!$A$60:$A$63</c:f>
              <c:strCache>
                <c:ptCount val="4"/>
                <c:pt idx="0">
                  <c:v>seq_read</c:v>
                </c:pt>
                <c:pt idx="1">
                  <c:v>rand_read</c:v>
                </c:pt>
                <c:pt idx="2">
                  <c:v>seq_write</c:v>
                </c:pt>
                <c:pt idx="3">
                  <c:v>rand_write</c:v>
                </c:pt>
              </c:strCache>
            </c:strRef>
          </c:cat>
          <c:val>
            <c:numRef>
              <c:f>Motivation!$D$60:$D$63</c:f>
              <c:numCache>
                <c:formatCode>General</c:formatCode>
                <c:ptCount val="4"/>
                <c:pt idx="0">
                  <c:v>1.294173</c:v>
                </c:pt>
                <c:pt idx="1">
                  <c:v>2.7291340000000002</c:v>
                </c:pt>
                <c:pt idx="2">
                  <c:v>1.8579220000000001</c:v>
                </c:pt>
                <c:pt idx="3">
                  <c:v>2.296538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3-48C9-AD5E-1D6AFC207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91552"/>
        <c:axId val="363680512"/>
      </c:bar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2400" dirty="0"/>
                  <a:t>Throughput (Relative)</a:t>
                </a:r>
              </a:p>
            </c:rich>
          </c:tx>
          <c:layout>
            <c:manualLayout>
              <c:xMode val="edge"/>
              <c:yMode val="edge"/>
              <c:x val="3.8188645393118774E-2"/>
              <c:y val="0.12039027296102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91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55711570482984"/>
          <c:y val="0"/>
          <c:w val="0.84169929448732872"/>
          <c:h val="0.16945704710947104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Apache!$C$9</c:f>
              <c:strCache>
                <c:ptCount val="1"/>
                <c:pt idx="0">
                  <c:v>Mmap</c:v>
                </c:pt>
              </c:strCache>
            </c:strRef>
          </c:tx>
          <c:marker>
            <c:symbol val="circle"/>
            <c:size val="5"/>
            <c:spPr>
              <a:solidFill>
                <a:srgbClr val="F58B33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Apache!$A$10:$A$14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Apache!$C$10:$C$14</c:f>
              <c:numCache>
                <c:formatCode>General</c:formatCode>
                <c:ptCount val="5"/>
                <c:pt idx="0">
                  <c:v>11778.86</c:v>
                </c:pt>
                <c:pt idx="1">
                  <c:v>19884.21</c:v>
                </c:pt>
                <c:pt idx="2">
                  <c:v>35518.949999999997</c:v>
                </c:pt>
                <c:pt idx="3">
                  <c:v>46060.04</c:v>
                </c:pt>
                <c:pt idx="4">
                  <c:v>44219.78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8F-4921-B11E-61703F15A922}"/>
            </c:ext>
          </c:extLst>
        </c:ser>
        <c:ser>
          <c:idx val="0"/>
          <c:order val="1"/>
          <c:tx>
            <c:strRef>
              <c:f>Apache!$B$9</c:f>
              <c:strCache>
                <c:ptCount val="1"/>
                <c:pt idx="0">
                  <c:v>Read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Apache!$A$10:$A$14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Apache!$B$10:$B$14</c:f>
              <c:numCache>
                <c:formatCode>General</c:formatCode>
                <c:ptCount val="5"/>
                <c:pt idx="0">
                  <c:v>13408.92</c:v>
                </c:pt>
                <c:pt idx="1">
                  <c:v>25453.77</c:v>
                </c:pt>
                <c:pt idx="2">
                  <c:v>50161.52</c:v>
                </c:pt>
                <c:pt idx="3">
                  <c:v>96072.05</c:v>
                </c:pt>
                <c:pt idx="4">
                  <c:v>168765.16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8F-4921-B11E-61703F15A922}"/>
            </c:ext>
          </c:extLst>
        </c:ser>
        <c:ser>
          <c:idx val="3"/>
          <c:order val="2"/>
          <c:tx>
            <c:strRef>
              <c:f>Apache!$E$9</c:f>
              <c:strCache>
                <c:ptCount val="1"/>
                <c:pt idx="0">
                  <c:v>DaxVM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Apache!$A$10:$A$14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Apache!$E$10:$E$14</c:f>
              <c:numCache>
                <c:formatCode>General</c:formatCode>
                <c:ptCount val="5"/>
                <c:pt idx="0">
                  <c:v>15547.72</c:v>
                </c:pt>
                <c:pt idx="1">
                  <c:v>30086.91</c:v>
                </c:pt>
                <c:pt idx="2">
                  <c:v>60055.29</c:v>
                </c:pt>
                <c:pt idx="3">
                  <c:v>117008.66</c:v>
                </c:pt>
                <c:pt idx="4">
                  <c:v>218312.12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8F-4921-B11E-61703F15A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91552"/>
        <c:axId val="363680512"/>
      </c:line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Cores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2400" dirty="0"/>
                  <a:t>Throughput (ops/sec)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95915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Apache!$C$9</c:f>
              <c:strCache>
                <c:ptCount val="1"/>
                <c:pt idx="0">
                  <c:v>Mmap</c:v>
                </c:pt>
              </c:strCache>
            </c:strRef>
          </c:tx>
          <c:marker>
            <c:symbol val="circle"/>
            <c:size val="5"/>
            <c:spPr>
              <a:solidFill>
                <a:srgbClr val="F58B33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Apache!$A$10:$A$14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Apache!$C$10:$C$14</c:f>
              <c:numCache>
                <c:formatCode>General</c:formatCode>
                <c:ptCount val="5"/>
                <c:pt idx="0">
                  <c:v>11778.86</c:v>
                </c:pt>
                <c:pt idx="1">
                  <c:v>19884.21</c:v>
                </c:pt>
                <c:pt idx="2">
                  <c:v>35518.949999999997</c:v>
                </c:pt>
                <c:pt idx="3">
                  <c:v>46060.04</c:v>
                </c:pt>
                <c:pt idx="4">
                  <c:v>44219.78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F8-4646-A0E1-EEC3B3C3CA17}"/>
            </c:ext>
          </c:extLst>
        </c:ser>
        <c:ser>
          <c:idx val="0"/>
          <c:order val="1"/>
          <c:tx>
            <c:strRef>
              <c:f>Apache!$B$9</c:f>
              <c:strCache>
                <c:ptCount val="1"/>
                <c:pt idx="0">
                  <c:v>Read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Apache!$A$10:$A$14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Apache!$B$10:$B$14</c:f>
              <c:numCache>
                <c:formatCode>General</c:formatCode>
                <c:ptCount val="5"/>
                <c:pt idx="0">
                  <c:v>13408.92</c:v>
                </c:pt>
                <c:pt idx="1">
                  <c:v>25453.77</c:v>
                </c:pt>
                <c:pt idx="2">
                  <c:v>50161.52</c:v>
                </c:pt>
                <c:pt idx="3">
                  <c:v>96072.05</c:v>
                </c:pt>
                <c:pt idx="4">
                  <c:v>168765.16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F8-4646-A0E1-EEC3B3C3CA17}"/>
            </c:ext>
          </c:extLst>
        </c:ser>
        <c:ser>
          <c:idx val="3"/>
          <c:order val="2"/>
          <c:tx>
            <c:strRef>
              <c:f>Apache!$E$9</c:f>
              <c:strCache>
                <c:ptCount val="1"/>
                <c:pt idx="0">
                  <c:v>DaxVM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Apache!$A$10:$A$14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Apache!$E$10:$E$14</c:f>
              <c:numCache>
                <c:formatCode>General</c:formatCode>
                <c:ptCount val="5"/>
                <c:pt idx="0">
                  <c:v>15547.72</c:v>
                </c:pt>
                <c:pt idx="1">
                  <c:v>30086.91</c:v>
                </c:pt>
                <c:pt idx="2">
                  <c:v>60055.29</c:v>
                </c:pt>
                <c:pt idx="3">
                  <c:v>117008.66</c:v>
                </c:pt>
                <c:pt idx="4">
                  <c:v>218312.12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F8-4646-A0E1-EEC3B3C3C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91552"/>
        <c:axId val="363680512"/>
      </c:line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Cores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Apache </a:t>
                </a:r>
              </a:p>
              <a:p>
                <a:pPr>
                  <a:defRPr sz="1800"/>
                </a:pPr>
                <a:r>
                  <a:rPr lang="en-US" sz="1800" dirty="0"/>
                  <a:t>(Ops/sec)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95915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RocksDB!$B$1</c:f>
              <c:strCache>
                <c:ptCount val="1"/>
                <c:pt idx="0">
                  <c:v>Mmap</c:v>
                </c:pt>
              </c:strCache>
            </c:strRef>
          </c:tx>
          <c:spPr>
            <a:solidFill>
              <a:srgbClr val="F4791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RocksDB!$A$2:$A$9</c:f>
              <c:strCache>
                <c:ptCount val="8"/>
                <c:pt idx="0">
                  <c:v>Load A</c:v>
                </c:pt>
                <c:pt idx="1">
                  <c:v>Run A</c:v>
                </c:pt>
                <c:pt idx="2">
                  <c:v>Run B</c:v>
                </c:pt>
                <c:pt idx="3">
                  <c:v>Run C</c:v>
                </c:pt>
                <c:pt idx="4">
                  <c:v>Run D</c:v>
                </c:pt>
                <c:pt idx="5">
                  <c:v>Run E</c:v>
                </c:pt>
                <c:pt idx="6">
                  <c:v>Load E</c:v>
                </c:pt>
                <c:pt idx="7">
                  <c:v>Run E</c:v>
                </c:pt>
              </c:strCache>
            </c:strRef>
          </c:cat>
          <c:val>
            <c:numRef>
              <c:f>RocksDB!$B$2:$B$9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8-403C-93D1-92C63C25E2DA}"/>
            </c:ext>
          </c:extLst>
        </c:ser>
        <c:ser>
          <c:idx val="2"/>
          <c:order val="1"/>
          <c:tx>
            <c:strRef>
              <c:f>RocksDB!$D$1</c:f>
              <c:strCache>
                <c:ptCount val="1"/>
                <c:pt idx="0">
                  <c:v>DaxVM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RocksDB!$A$2:$A$9</c:f>
              <c:strCache>
                <c:ptCount val="8"/>
                <c:pt idx="0">
                  <c:v>Load A</c:v>
                </c:pt>
                <c:pt idx="1">
                  <c:v>Run A</c:v>
                </c:pt>
                <c:pt idx="2">
                  <c:v>Run B</c:v>
                </c:pt>
                <c:pt idx="3">
                  <c:v>Run C</c:v>
                </c:pt>
                <c:pt idx="4">
                  <c:v>Run D</c:v>
                </c:pt>
                <c:pt idx="5">
                  <c:v>Run E</c:v>
                </c:pt>
                <c:pt idx="6">
                  <c:v>Load E</c:v>
                </c:pt>
                <c:pt idx="7">
                  <c:v>Run E</c:v>
                </c:pt>
              </c:strCache>
            </c:strRef>
          </c:cat>
          <c:val>
            <c:numRef>
              <c:f>RocksDB!$D$2:$D$9</c:f>
              <c:numCache>
                <c:formatCode>General</c:formatCode>
                <c:ptCount val="8"/>
                <c:pt idx="0">
                  <c:v>2.97</c:v>
                </c:pt>
                <c:pt idx="1">
                  <c:v>1.21</c:v>
                </c:pt>
                <c:pt idx="2">
                  <c:v>1.1000000000000001</c:v>
                </c:pt>
                <c:pt idx="3">
                  <c:v>1.05</c:v>
                </c:pt>
                <c:pt idx="4">
                  <c:v>1.46</c:v>
                </c:pt>
                <c:pt idx="5">
                  <c:v>1.1499999999999999</c:v>
                </c:pt>
                <c:pt idx="6">
                  <c:v>2.95</c:v>
                </c:pt>
                <c:pt idx="7">
                  <c:v>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8-403C-93D1-92C63C25E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91552"/>
        <c:axId val="363680512"/>
      </c:bar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YCSB on RockDB-PMem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Throughput (Relative)</a:t>
                </a:r>
              </a:p>
            </c:rich>
          </c:tx>
          <c:layout>
            <c:manualLayout>
              <c:xMode val="edge"/>
              <c:yMode val="edge"/>
              <c:x val="2.8020822560071709E-2"/>
              <c:y val="0.144462720001642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915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Redis!$B$1</c:f>
              <c:strCache>
                <c:ptCount val="1"/>
                <c:pt idx="0">
                  <c:v>Mmap</c:v>
                </c:pt>
              </c:strCache>
            </c:strRef>
          </c:tx>
          <c:spPr>
            <a:ln w="25400">
              <a:solidFill>
                <a:srgbClr val="F47914"/>
              </a:solidFill>
            </a:ln>
          </c:spPr>
          <c:marker>
            <c:symbol val="none"/>
          </c:marker>
          <c:cat>
            <c:numRef>
              <c:f>Redis!$A$2:$A$121</c:f>
              <c:numCache>
                <c:formatCode>General</c:formatCode>
                <c:ptCount val="1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</c:numCache>
            </c:numRef>
          </c:cat>
          <c:val>
            <c:numRef>
              <c:f>Redis!$B$2:$B$121</c:f>
              <c:numCache>
                <c:formatCode>General</c:formatCode>
                <c:ptCount val="120"/>
                <c:pt idx="0">
                  <c:v>0</c:v>
                </c:pt>
                <c:pt idx="1">
                  <c:v>39.143430000000002</c:v>
                </c:pt>
                <c:pt idx="2">
                  <c:v>40.920160000000003</c:v>
                </c:pt>
                <c:pt idx="3">
                  <c:v>42.13449</c:v>
                </c:pt>
                <c:pt idx="4">
                  <c:v>43.008989999999997</c:v>
                </c:pt>
                <c:pt idx="5">
                  <c:v>43.698639999999997</c:v>
                </c:pt>
                <c:pt idx="6">
                  <c:v>44.209859999999999</c:v>
                </c:pt>
                <c:pt idx="7">
                  <c:v>44.618499999999997</c:v>
                </c:pt>
                <c:pt idx="8">
                  <c:v>44.953019999999903</c:v>
                </c:pt>
                <c:pt idx="9">
                  <c:v>45.266109999999998</c:v>
                </c:pt>
                <c:pt idx="10">
                  <c:v>45.507399999999997</c:v>
                </c:pt>
                <c:pt idx="11">
                  <c:v>45.703379999999903</c:v>
                </c:pt>
                <c:pt idx="12">
                  <c:v>45.868379999999902</c:v>
                </c:pt>
                <c:pt idx="13">
                  <c:v>46.036299999999997</c:v>
                </c:pt>
                <c:pt idx="14">
                  <c:v>46.228789999999996</c:v>
                </c:pt>
                <c:pt idx="15">
                  <c:v>46.375099999999897</c:v>
                </c:pt>
                <c:pt idx="16">
                  <c:v>46.523620000000001</c:v>
                </c:pt>
                <c:pt idx="17">
                  <c:v>46.679369999999999</c:v>
                </c:pt>
                <c:pt idx="18">
                  <c:v>46.794710000000002</c:v>
                </c:pt>
                <c:pt idx="19">
                  <c:v>46.905500000000004</c:v>
                </c:pt>
                <c:pt idx="20">
                  <c:v>47.020400000000002</c:v>
                </c:pt>
                <c:pt idx="21">
                  <c:v>47.098459999999903</c:v>
                </c:pt>
                <c:pt idx="22">
                  <c:v>47.175059999999903</c:v>
                </c:pt>
                <c:pt idx="23">
                  <c:v>47.278730000000003</c:v>
                </c:pt>
                <c:pt idx="24">
                  <c:v>47.363610000000001</c:v>
                </c:pt>
                <c:pt idx="25">
                  <c:v>47.425370000000001</c:v>
                </c:pt>
                <c:pt idx="26">
                  <c:v>47.490850000000002</c:v>
                </c:pt>
                <c:pt idx="27">
                  <c:v>47.550289999999997</c:v>
                </c:pt>
                <c:pt idx="28">
                  <c:v>47.599059999999902</c:v>
                </c:pt>
                <c:pt idx="29">
                  <c:v>47.651769999999999</c:v>
                </c:pt>
                <c:pt idx="30">
                  <c:v>47.71604</c:v>
                </c:pt>
                <c:pt idx="31">
                  <c:v>47.775120000000001</c:v>
                </c:pt>
                <c:pt idx="32">
                  <c:v>47.83314</c:v>
                </c:pt>
                <c:pt idx="33">
                  <c:v>47.888500000000001</c:v>
                </c:pt>
                <c:pt idx="34">
                  <c:v>47.93965</c:v>
                </c:pt>
                <c:pt idx="35">
                  <c:v>47.990290000000002</c:v>
                </c:pt>
                <c:pt idx="36">
                  <c:v>48.033000000000001</c:v>
                </c:pt>
                <c:pt idx="37">
                  <c:v>48.067989999999902</c:v>
                </c:pt>
                <c:pt idx="38">
                  <c:v>48.098089999999999</c:v>
                </c:pt>
                <c:pt idx="39">
                  <c:v>48.152389999999997</c:v>
                </c:pt>
                <c:pt idx="40">
                  <c:v>48.193080000000002</c:v>
                </c:pt>
                <c:pt idx="41">
                  <c:v>48.228070000000002</c:v>
                </c:pt>
                <c:pt idx="42">
                  <c:v>48.268540000000002</c:v>
                </c:pt>
                <c:pt idx="43">
                  <c:v>48.306480000000001</c:v>
                </c:pt>
                <c:pt idx="44">
                  <c:v>48.355330000000002</c:v>
                </c:pt>
                <c:pt idx="45">
                  <c:v>48.384140000000002</c:v>
                </c:pt>
                <c:pt idx="46">
                  <c:v>48.427610000000001</c:v>
                </c:pt>
                <c:pt idx="47">
                  <c:v>48.468809999999998</c:v>
                </c:pt>
                <c:pt idx="48">
                  <c:v>48.506619999999998</c:v>
                </c:pt>
                <c:pt idx="49">
                  <c:v>48.538159999999998</c:v>
                </c:pt>
                <c:pt idx="50">
                  <c:v>48.569389999999999</c:v>
                </c:pt>
                <c:pt idx="51">
                  <c:v>48.600729999999999</c:v>
                </c:pt>
                <c:pt idx="52">
                  <c:v>48.641570000000002</c:v>
                </c:pt>
                <c:pt idx="53">
                  <c:v>48.682589999999998</c:v>
                </c:pt>
                <c:pt idx="54">
                  <c:v>48.7258</c:v>
                </c:pt>
                <c:pt idx="55">
                  <c:v>48.762050000000002</c:v>
                </c:pt>
                <c:pt idx="56">
                  <c:v>48.805439999999997</c:v>
                </c:pt>
                <c:pt idx="57">
                  <c:v>48.83699</c:v>
                </c:pt>
                <c:pt idx="58">
                  <c:v>48.881589999999903</c:v>
                </c:pt>
                <c:pt idx="59">
                  <c:v>48.91919</c:v>
                </c:pt>
                <c:pt idx="60">
                  <c:v>48.96087</c:v>
                </c:pt>
                <c:pt idx="61">
                  <c:v>49.01088</c:v>
                </c:pt>
                <c:pt idx="62">
                  <c:v>49.054250000000003</c:v>
                </c:pt>
                <c:pt idx="63">
                  <c:v>49.09872</c:v>
                </c:pt>
                <c:pt idx="64">
                  <c:v>49.134740000000001</c:v>
                </c:pt>
                <c:pt idx="65">
                  <c:v>49.173589999999997</c:v>
                </c:pt>
                <c:pt idx="66">
                  <c:v>49.212899999999998</c:v>
                </c:pt>
                <c:pt idx="67">
                  <c:v>49.243029999999997</c:v>
                </c:pt>
                <c:pt idx="68">
                  <c:v>49.27469</c:v>
                </c:pt>
                <c:pt idx="69">
                  <c:v>49.297779999999896</c:v>
                </c:pt>
                <c:pt idx="70">
                  <c:v>49.320500000000003</c:v>
                </c:pt>
                <c:pt idx="71">
                  <c:v>49.358969999999999</c:v>
                </c:pt>
                <c:pt idx="72">
                  <c:v>49.396589999999897</c:v>
                </c:pt>
                <c:pt idx="73">
                  <c:v>49.432859999999998</c:v>
                </c:pt>
                <c:pt idx="74">
                  <c:v>49.47343</c:v>
                </c:pt>
                <c:pt idx="75">
                  <c:v>49.508609999999997</c:v>
                </c:pt>
                <c:pt idx="76">
                  <c:v>49.536760000000001</c:v>
                </c:pt>
                <c:pt idx="77">
                  <c:v>49.57452</c:v>
                </c:pt>
                <c:pt idx="78">
                  <c:v>49.609769999999997</c:v>
                </c:pt>
                <c:pt idx="79">
                  <c:v>49.637839999999997</c:v>
                </c:pt>
                <c:pt idx="80">
                  <c:v>49.671320000000001</c:v>
                </c:pt>
                <c:pt idx="81">
                  <c:v>49.7012</c:v>
                </c:pt>
                <c:pt idx="82">
                  <c:v>49.735769999999903</c:v>
                </c:pt>
                <c:pt idx="83">
                  <c:v>49.766280000000002</c:v>
                </c:pt>
                <c:pt idx="84">
                  <c:v>49.799869999999999</c:v>
                </c:pt>
                <c:pt idx="85">
                  <c:v>49.827769999999902</c:v>
                </c:pt>
                <c:pt idx="86">
                  <c:v>49.859819999999999</c:v>
                </c:pt>
                <c:pt idx="87">
                  <c:v>49.887549999999997</c:v>
                </c:pt>
                <c:pt idx="88">
                  <c:v>49.920819999999999</c:v>
                </c:pt>
                <c:pt idx="89">
                  <c:v>49.949889999999897</c:v>
                </c:pt>
                <c:pt idx="90">
                  <c:v>49.982619999999997</c:v>
                </c:pt>
                <c:pt idx="91">
                  <c:v>50.011739999999897</c:v>
                </c:pt>
                <c:pt idx="92">
                  <c:v>50.039299999999997</c:v>
                </c:pt>
                <c:pt idx="93">
                  <c:v>50.071390000000001</c:v>
                </c:pt>
                <c:pt idx="94">
                  <c:v>50.100250000000003</c:v>
                </c:pt>
                <c:pt idx="95">
                  <c:v>50.131070000000001</c:v>
                </c:pt>
                <c:pt idx="96">
                  <c:v>50.165120000000002</c:v>
                </c:pt>
                <c:pt idx="97">
                  <c:v>50.193769999999901</c:v>
                </c:pt>
                <c:pt idx="98">
                  <c:v>50.217140000000001</c:v>
                </c:pt>
                <c:pt idx="99">
                  <c:v>50.244959999999999</c:v>
                </c:pt>
                <c:pt idx="100">
                  <c:v>50.27411</c:v>
                </c:pt>
                <c:pt idx="101">
                  <c:v>50.306089999999998</c:v>
                </c:pt>
                <c:pt idx="102">
                  <c:v>50.337319999999998</c:v>
                </c:pt>
                <c:pt idx="103">
                  <c:v>50.371089999999903</c:v>
                </c:pt>
                <c:pt idx="104">
                  <c:v>50.398519999999998</c:v>
                </c:pt>
                <c:pt idx="105">
                  <c:v>50.430349999999997</c:v>
                </c:pt>
                <c:pt idx="106">
                  <c:v>50.460509999999999</c:v>
                </c:pt>
                <c:pt idx="107">
                  <c:v>50.490339999999897</c:v>
                </c:pt>
                <c:pt idx="108">
                  <c:v>50.520609999999998</c:v>
                </c:pt>
                <c:pt idx="109">
                  <c:v>50.550919999999998</c:v>
                </c:pt>
                <c:pt idx="110">
                  <c:v>50.581359999999997</c:v>
                </c:pt>
                <c:pt idx="111">
                  <c:v>50.612199999999902</c:v>
                </c:pt>
                <c:pt idx="112">
                  <c:v>50.636409999999998</c:v>
                </c:pt>
                <c:pt idx="113">
                  <c:v>50.664580000000001</c:v>
                </c:pt>
                <c:pt idx="114">
                  <c:v>50.688929999999999</c:v>
                </c:pt>
                <c:pt idx="115">
                  <c:v>50.715249999999997</c:v>
                </c:pt>
                <c:pt idx="116">
                  <c:v>50.744390000000003</c:v>
                </c:pt>
                <c:pt idx="117">
                  <c:v>50.777000000000001</c:v>
                </c:pt>
                <c:pt idx="118">
                  <c:v>50.801909999999999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CE-4494-8580-E543806AFD3D}"/>
            </c:ext>
          </c:extLst>
        </c:ser>
        <c:ser>
          <c:idx val="2"/>
          <c:order val="1"/>
          <c:tx>
            <c:strRef>
              <c:f>Redis!$D$1</c:f>
              <c:strCache>
                <c:ptCount val="1"/>
                <c:pt idx="0">
                  <c:v>DaxVM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Redis!$A$2:$A$121</c:f>
              <c:numCache>
                <c:formatCode>General</c:formatCode>
                <c:ptCount val="1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</c:numCache>
            </c:numRef>
          </c:cat>
          <c:val>
            <c:numRef>
              <c:f>Redis!$D$2:$D$121</c:f>
              <c:numCache>
                <c:formatCode>General</c:formatCode>
                <c:ptCount val="120"/>
                <c:pt idx="0">
                  <c:v>0</c:v>
                </c:pt>
                <c:pt idx="1">
                  <c:v>59.677289999999999</c:v>
                </c:pt>
                <c:pt idx="2">
                  <c:v>61.46707</c:v>
                </c:pt>
                <c:pt idx="3">
                  <c:v>62.69641</c:v>
                </c:pt>
                <c:pt idx="4">
                  <c:v>63.524470000000001</c:v>
                </c:pt>
                <c:pt idx="5">
                  <c:v>64.085530000000006</c:v>
                </c:pt>
                <c:pt idx="6">
                  <c:v>64.398399999999995</c:v>
                </c:pt>
                <c:pt idx="7">
                  <c:v>64.61336</c:v>
                </c:pt>
                <c:pt idx="8">
                  <c:v>64.781610000000001</c:v>
                </c:pt>
                <c:pt idx="9">
                  <c:v>64.237679999999997</c:v>
                </c:pt>
                <c:pt idx="10">
                  <c:v>64.293480000000002</c:v>
                </c:pt>
                <c:pt idx="11">
                  <c:v>64.553619999999995</c:v>
                </c:pt>
                <c:pt idx="12">
                  <c:v>64.749750000000006</c:v>
                </c:pt>
                <c:pt idx="13">
                  <c:v>64.923410000000004</c:v>
                </c:pt>
                <c:pt idx="14">
                  <c:v>65.108829999999998</c:v>
                </c:pt>
                <c:pt idx="15">
                  <c:v>65.221010000000007</c:v>
                </c:pt>
                <c:pt idx="16">
                  <c:v>65.338419999999999</c:v>
                </c:pt>
                <c:pt idx="17">
                  <c:v>65.451189999999997</c:v>
                </c:pt>
                <c:pt idx="18">
                  <c:v>65.549440000000004</c:v>
                </c:pt>
                <c:pt idx="19">
                  <c:v>65.635229999999893</c:v>
                </c:pt>
                <c:pt idx="20">
                  <c:v>65.710459999999998</c:v>
                </c:pt>
                <c:pt idx="21">
                  <c:v>65.772229999999993</c:v>
                </c:pt>
                <c:pt idx="22">
                  <c:v>65.826030000000003</c:v>
                </c:pt>
                <c:pt idx="23">
                  <c:v>65.865939999999995</c:v>
                </c:pt>
                <c:pt idx="24">
                  <c:v>65.911850000000001</c:v>
                </c:pt>
                <c:pt idx="25">
                  <c:v>65.946089999999998</c:v>
                </c:pt>
                <c:pt idx="26">
                  <c:v>65.998459999999994</c:v>
                </c:pt>
                <c:pt idx="27">
                  <c:v>66.04607</c:v>
                </c:pt>
                <c:pt idx="28">
                  <c:v>66.080269999999999</c:v>
                </c:pt>
                <c:pt idx="29">
                  <c:v>66.120949999999993</c:v>
                </c:pt>
                <c:pt idx="30">
                  <c:v>66.148780000000002</c:v>
                </c:pt>
                <c:pt idx="31">
                  <c:v>66.186170000000004</c:v>
                </c:pt>
                <c:pt idx="32">
                  <c:v>66.210340000000002</c:v>
                </c:pt>
                <c:pt idx="33">
                  <c:v>66.237660000000005</c:v>
                </c:pt>
                <c:pt idx="34">
                  <c:v>66.270439999999994</c:v>
                </c:pt>
                <c:pt idx="35">
                  <c:v>66.28922</c:v>
                </c:pt>
                <c:pt idx="36">
                  <c:v>66.312740000000005</c:v>
                </c:pt>
                <c:pt idx="37">
                  <c:v>66.343310000000002</c:v>
                </c:pt>
                <c:pt idx="38">
                  <c:v>66.35154</c:v>
                </c:pt>
                <c:pt idx="39">
                  <c:v>66.372470000000007</c:v>
                </c:pt>
                <c:pt idx="40">
                  <c:v>66.388159999999999</c:v>
                </c:pt>
                <c:pt idx="41">
                  <c:v>66.398589999999999</c:v>
                </c:pt>
                <c:pt idx="42">
                  <c:v>66.405100000000004</c:v>
                </c:pt>
                <c:pt idx="43">
                  <c:v>66.429069999999996</c:v>
                </c:pt>
                <c:pt idx="44">
                  <c:v>66.437690000000003</c:v>
                </c:pt>
                <c:pt idx="45">
                  <c:v>66.457470000000001</c:v>
                </c:pt>
                <c:pt idx="46">
                  <c:v>66.475259999999906</c:v>
                </c:pt>
                <c:pt idx="47">
                  <c:v>66.488299999999995</c:v>
                </c:pt>
                <c:pt idx="48">
                  <c:v>66.505880000000005</c:v>
                </c:pt>
                <c:pt idx="49">
                  <c:v>66.521749999999997</c:v>
                </c:pt>
                <c:pt idx="50">
                  <c:v>66.546909999999997</c:v>
                </c:pt>
                <c:pt idx="51">
                  <c:v>66.563800000000001</c:v>
                </c:pt>
                <c:pt idx="52">
                  <c:v>66.576729999999998</c:v>
                </c:pt>
                <c:pt idx="53">
                  <c:v>66.589230000000001</c:v>
                </c:pt>
                <c:pt idx="54">
                  <c:v>66.599509999999995</c:v>
                </c:pt>
                <c:pt idx="55">
                  <c:v>66.613910000000004</c:v>
                </c:pt>
                <c:pt idx="56">
                  <c:v>66.622450000000001</c:v>
                </c:pt>
                <c:pt idx="57">
                  <c:v>66.628729999999905</c:v>
                </c:pt>
                <c:pt idx="58">
                  <c:v>66.639470000000003</c:v>
                </c:pt>
                <c:pt idx="59">
                  <c:v>66.655339999999995</c:v>
                </c:pt>
                <c:pt idx="60">
                  <c:v>66.660690000000002</c:v>
                </c:pt>
                <c:pt idx="61">
                  <c:v>66.66619</c:v>
                </c:pt>
                <c:pt idx="62">
                  <c:v>66.675830000000005</c:v>
                </c:pt>
                <c:pt idx="63">
                  <c:v>66.687449999999998</c:v>
                </c:pt>
                <c:pt idx="64">
                  <c:v>66.697519999999997</c:v>
                </c:pt>
                <c:pt idx="65">
                  <c:v>66.707340000000002</c:v>
                </c:pt>
                <c:pt idx="66">
                  <c:v>66.716929999999905</c:v>
                </c:pt>
                <c:pt idx="67">
                  <c:v>66.727959999999996</c:v>
                </c:pt>
                <c:pt idx="68">
                  <c:v>66.729129999999998</c:v>
                </c:pt>
                <c:pt idx="69">
                  <c:v>66.731789999999904</c:v>
                </c:pt>
                <c:pt idx="70">
                  <c:v>66.735789999999994</c:v>
                </c:pt>
                <c:pt idx="71">
                  <c:v>66.741369999999904</c:v>
                </c:pt>
                <c:pt idx="72">
                  <c:v>66.744960000000006</c:v>
                </c:pt>
                <c:pt idx="73">
                  <c:v>66.752669999999995</c:v>
                </c:pt>
                <c:pt idx="74">
                  <c:v>66.760979999999904</c:v>
                </c:pt>
                <c:pt idx="75">
                  <c:v>66.764020000000002</c:v>
                </c:pt>
                <c:pt idx="76">
                  <c:v>66.760539999999907</c:v>
                </c:pt>
                <c:pt idx="77">
                  <c:v>66.761259999999993</c:v>
                </c:pt>
                <c:pt idx="78">
                  <c:v>66.764020000000002</c:v>
                </c:pt>
                <c:pt idx="79">
                  <c:v>66.77216</c:v>
                </c:pt>
                <c:pt idx="80">
                  <c:v>66.769619999999904</c:v>
                </c:pt>
                <c:pt idx="81">
                  <c:v>66.774280000000005</c:v>
                </c:pt>
                <c:pt idx="82">
                  <c:v>66.77543</c:v>
                </c:pt>
                <c:pt idx="83">
                  <c:v>66.777550000000005</c:v>
                </c:pt>
                <c:pt idx="84">
                  <c:v>66.781819999999996</c:v>
                </c:pt>
                <c:pt idx="85">
                  <c:v>66.782319999999999</c:v>
                </c:pt>
                <c:pt idx="86">
                  <c:v>66.782289999999904</c:v>
                </c:pt>
                <c:pt idx="87">
                  <c:v>66.788049999999998</c:v>
                </c:pt>
                <c:pt idx="88">
                  <c:v>66.792419999999893</c:v>
                </c:pt>
                <c:pt idx="89">
                  <c:v>66.796049999999994</c:v>
                </c:pt>
                <c:pt idx="90">
                  <c:v>66.798899999999904</c:v>
                </c:pt>
                <c:pt idx="91">
                  <c:v>66.810379999999995</c:v>
                </c:pt>
                <c:pt idx="92">
                  <c:v>66.819140000000004</c:v>
                </c:pt>
                <c:pt idx="93">
                  <c:v>66.824399999999997</c:v>
                </c:pt>
                <c:pt idx="94">
                  <c:v>66.827969999999993</c:v>
                </c:pt>
                <c:pt idx="95">
                  <c:v>66.834620000000001</c:v>
                </c:pt>
                <c:pt idx="96">
                  <c:v>66.831879999999998</c:v>
                </c:pt>
                <c:pt idx="97">
                  <c:v>66.837289999999996</c:v>
                </c:pt>
                <c:pt idx="98">
                  <c:v>66.838660000000004</c:v>
                </c:pt>
                <c:pt idx="99">
                  <c:v>66.843320000000006</c:v>
                </c:pt>
                <c:pt idx="100">
                  <c:v>66.844929999999906</c:v>
                </c:pt>
                <c:pt idx="101">
                  <c:v>66.849199999999996</c:v>
                </c:pt>
                <c:pt idx="102">
                  <c:v>66.847619999999907</c:v>
                </c:pt>
                <c:pt idx="103">
                  <c:v>66.853289999999902</c:v>
                </c:pt>
                <c:pt idx="104">
                  <c:v>66.857849999999999</c:v>
                </c:pt>
                <c:pt idx="105">
                  <c:v>66.860579999999999</c:v>
                </c:pt>
                <c:pt idx="106">
                  <c:v>66.862610000000004</c:v>
                </c:pt>
                <c:pt idx="107">
                  <c:v>66.865979999999993</c:v>
                </c:pt>
                <c:pt idx="108">
                  <c:v>66.868669999999995</c:v>
                </c:pt>
                <c:pt idx="109">
                  <c:v>66.869619999999998</c:v>
                </c:pt>
                <c:pt idx="110">
                  <c:v>66.872079999999997</c:v>
                </c:pt>
                <c:pt idx="111">
                  <c:v>66.874420000000001</c:v>
                </c:pt>
                <c:pt idx="112">
                  <c:v>66.877719999999997</c:v>
                </c:pt>
                <c:pt idx="113">
                  <c:v>66.883369999999999</c:v>
                </c:pt>
                <c:pt idx="114">
                  <c:v>66.887899999999902</c:v>
                </c:pt>
                <c:pt idx="115">
                  <c:v>66.891759999999906</c:v>
                </c:pt>
                <c:pt idx="116">
                  <c:v>66.895420000000001</c:v>
                </c:pt>
                <c:pt idx="117">
                  <c:v>66.895769999999999</c:v>
                </c:pt>
                <c:pt idx="118">
                  <c:v>66.901629999999997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CE-4494-8580-E543806AF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591552"/>
        <c:axId val="363680512"/>
      </c:lineChart>
      <c:catAx>
        <c:axId val="259591552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Redis Boot Time (</a:t>
                </a:r>
                <a:r>
                  <a:rPr lang="en-US" sz="1400" dirty="0" err="1"/>
                  <a:t>ms</a:t>
                </a:r>
                <a:r>
                  <a:rPr lang="en-US" sz="1400" dirty="0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Kops/sec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91552"/>
        <c:crosses val="autoZero"/>
        <c:crossBetween val="between"/>
        <c:majorUnit val="20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Motivation!$A$2:$A$11</c:f>
              <c:strCache>
                <c:ptCount val="10"/>
                <c:pt idx="0">
                  <c:v>4K</c:v>
                </c:pt>
                <c:pt idx="1">
                  <c:v>16K</c:v>
                </c:pt>
                <c:pt idx="2">
                  <c:v>64K</c:v>
                </c:pt>
                <c:pt idx="3">
                  <c:v>256K</c:v>
                </c:pt>
                <c:pt idx="4">
                  <c:v>1M</c:v>
                </c:pt>
                <c:pt idx="5">
                  <c:v>4M</c:v>
                </c:pt>
                <c:pt idx="6">
                  <c:v>16M</c:v>
                </c:pt>
                <c:pt idx="7">
                  <c:v>64M</c:v>
                </c:pt>
                <c:pt idx="8">
                  <c:v>256M</c:v>
                </c:pt>
                <c:pt idx="9">
                  <c:v>1G</c:v>
                </c:pt>
              </c:strCache>
            </c:strRef>
          </c:cat>
          <c:val>
            <c:numRef>
              <c:f>Motivation!$B$2:$B$11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3-4300-B546-4BFB159E0718}"/>
            </c:ext>
          </c:extLst>
        </c:ser>
        <c:ser>
          <c:idx val="1"/>
          <c:order val="1"/>
          <c:tx>
            <c:strRef>
              <c:f>Motivation!$C$1</c:f>
              <c:strCache>
                <c:ptCount val="1"/>
                <c:pt idx="0">
                  <c:v>Mmap</c:v>
                </c:pt>
              </c:strCache>
            </c:strRef>
          </c:tx>
          <c:spPr>
            <a:solidFill>
              <a:srgbClr val="F58B3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Motivation!$A$2:$A$11</c:f>
              <c:strCache>
                <c:ptCount val="10"/>
                <c:pt idx="0">
                  <c:v>4K</c:v>
                </c:pt>
                <c:pt idx="1">
                  <c:v>16K</c:v>
                </c:pt>
                <c:pt idx="2">
                  <c:v>64K</c:v>
                </c:pt>
                <c:pt idx="3">
                  <c:v>256K</c:v>
                </c:pt>
                <c:pt idx="4">
                  <c:v>1M</c:v>
                </c:pt>
                <c:pt idx="5">
                  <c:v>4M</c:v>
                </c:pt>
                <c:pt idx="6">
                  <c:v>16M</c:v>
                </c:pt>
                <c:pt idx="7">
                  <c:v>64M</c:v>
                </c:pt>
                <c:pt idx="8">
                  <c:v>256M</c:v>
                </c:pt>
                <c:pt idx="9">
                  <c:v>1G</c:v>
                </c:pt>
              </c:strCache>
            </c:strRef>
          </c:cat>
          <c:val>
            <c:numRef>
              <c:f>Motivation!$C$2:$C$11</c:f>
              <c:numCache>
                <c:formatCode>General</c:formatCode>
                <c:ptCount val="10"/>
                <c:pt idx="0">
                  <c:v>1.4751939999999999</c:v>
                </c:pt>
                <c:pt idx="1">
                  <c:v>1.449139</c:v>
                </c:pt>
                <c:pt idx="2">
                  <c:v>1.43774</c:v>
                </c:pt>
                <c:pt idx="3">
                  <c:v>1.412509</c:v>
                </c:pt>
                <c:pt idx="4">
                  <c:v>1.410447</c:v>
                </c:pt>
                <c:pt idx="5">
                  <c:v>0.67418199999999995</c:v>
                </c:pt>
                <c:pt idx="6">
                  <c:v>1.1245179999999999</c:v>
                </c:pt>
                <c:pt idx="7">
                  <c:v>1.1012420000000001</c:v>
                </c:pt>
                <c:pt idx="8">
                  <c:v>1.095707</c:v>
                </c:pt>
                <c:pt idx="9">
                  <c:v>1.097718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63-4300-B546-4BFB159E0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91552"/>
        <c:axId val="363680512"/>
      </c:barChart>
      <c:catAx>
        <c:axId val="259591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2200" b="0" dirty="0"/>
                  <a:t>File Size (KB)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3680512"/>
        <c:crosses val="autoZero"/>
        <c:auto val="1"/>
        <c:lblAlgn val="ctr"/>
        <c:lblOffset val="100"/>
        <c:noMultiLvlLbl val="0"/>
      </c:catAx>
      <c:valAx>
        <c:axId val="36368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2200" b="0" dirty="0"/>
                  <a:t>Latency (Relative)</a:t>
                </a:r>
              </a:p>
            </c:rich>
          </c:tx>
          <c:layout>
            <c:manualLayout>
              <c:xMode val="edge"/>
              <c:yMode val="edge"/>
              <c:x val="3.2834252692408722E-2"/>
              <c:y val="0.18890538901935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9591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878330438198471"/>
          <c:y val="5.7883222096899098E-2"/>
          <c:w val="0.4386943136245085"/>
          <c:h val="7.7785644119046538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1CFF4-1870-4957-A4D1-BC0987D014B4}" type="doc">
      <dgm:prSet loTypeId="urn:microsoft.com/office/officeart/2005/8/layout/pyramid1" loCatId="pyramid" qsTypeId="urn:microsoft.com/office/officeart/2005/8/quickstyle/simple5" qsCatId="simple" csTypeId="urn:microsoft.com/office/officeart/2005/8/colors/colorful1" csCatId="colorful" phldr="1"/>
      <dgm:spPr/>
    </dgm:pt>
    <dgm:pt modelId="{28DE6F72-D10D-457B-AC9E-745E514FE889}">
      <dgm:prSet phldrT="[Text]" custT="1"/>
      <dgm:spPr>
        <a:solidFill>
          <a:srgbClr val="EAEDF2"/>
        </a:solidFill>
      </dgm:spPr>
      <dgm:t>
        <a:bodyPr/>
        <a:lstStyle/>
        <a:p>
          <a:r>
            <a:rPr lang="en-US" sz="1600" dirty="0"/>
            <a:t>DRAM</a:t>
          </a:r>
        </a:p>
      </dgm:t>
    </dgm:pt>
    <dgm:pt modelId="{96EC1E53-50B6-4F7B-A218-1C383C86107F}" type="parTrans" cxnId="{90BDB2AF-6AE9-45FC-B848-E1A8B8735430}">
      <dgm:prSet/>
      <dgm:spPr/>
      <dgm:t>
        <a:bodyPr/>
        <a:lstStyle/>
        <a:p>
          <a:endParaRPr lang="en-US"/>
        </a:p>
      </dgm:t>
    </dgm:pt>
    <dgm:pt modelId="{69DC0D4A-1CDB-4A56-A623-EEAB0FCCDB25}" type="sibTrans" cxnId="{90BDB2AF-6AE9-45FC-B848-E1A8B8735430}">
      <dgm:prSet/>
      <dgm:spPr/>
      <dgm:t>
        <a:bodyPr/>
        <a:lstStyle/>
        <a:p>
          <a:endParaRPr lang="en-US"/>
        </a:p>
      </dgm:t>
    </dgm:pt>
    <dgm:pt modelId="{555FB67B-480F-46F2-A976-1C48520659B0}">
      <dgm:prSet phldrT="[Text]" custT="1"/>
      <dgm:spPr>
        <a:solidFill>
          <a:srgbClr val="505D78"/>
        </a:solidFill>
      </dgm:spPr>
      <dgm:t>
        <a:bodyPr/>
        <a:lstStyle/>
        <a:p>
          <a:r>
            <a:rPr lang="en-US" sz="2400" dirty="0"/>
            <a:t>Flash SSD</a:t>
          </a:r>
        </a:p>
      </dgm:t>
    </dgm:pt>
    <dgm:pt modelId="{5D9736D8-D0C1-4D10-8FFC-D480335A23BF}" type="parTrans" cxnId="{9C1111BA-2C9E-44DC-8770-D440E8131B12}">
      <dgm:prSet/>
      <dgm:spPr/>
      <dgm:t>
        <a:bodyPr/>
        <a:lstStyle/>
        <a:p>
          <a:endParaRPr lang="en-US"/>
        </a:p>
      </dgm:t>
    </dgm:pt>
    <dgm:pt modelId="{5E250C53-A722-400E-B7A9-2B11B4338FD9}" type="sibTrans" cxnId="{9C1111BA-2C9E-44DC-8770-D440E8131B12}">
      <dgm:prSet/>
      <dgm:spPr/>
      <dgm:t>
        <a:bodyPr/>
        <a:lstStyle/>
        <a:p>
          <a:endParaRPr lang="en-US"/>
        </a:p>
      </dgm:t>
    </dgm:pt>
    <dgm:pt modelId="{6E3BDD5D-57FB-4CCB-B71F-28EEC61F1CC5}">
      <dgm:prSet phldrT="[Text]" custT="1"/>
      <dgm:spPr>
        <a:solidFill>
          <a:srgbClr val="353F51"/>
        </a:solidFill>
      </dgm:spPr>
      <dgm:t>
        <a:bodyPr/>
        <a:lstStyle/>
        <a:p>
          <a:r>
            <a:rPr lang="en-US" sz="2400" dirty="0"/>
            <a:t>HDD</a:t>
          </a:r>
        </a:p>
      </dgm:t>
    </dgm:pt>
    <dgm:pt modelId="{BD37154B-1A1C-41D7-B60E-24FB45E4F6C7}" type="parTrans" cxnId="{7D17B191-ADD4-43D3-8EE1-0CC85E82DD3C}">
      <dgm:prSet/>
      <dgm:spPr/>
      <dgm:t>
        <a:bodyPr/>
        <a:lstStyle/>
        <a:p>
          <a:endParaRPr lang="en-US"/>
        </a:p>
      </dgm:t>
    </dgm:pt>
    <dgm:pt modelId="{5E33A4EC-A8C3-4FDF-9A7A-3BBA29C947AD}" type="sibTrans" cxnId="{7D17B191-ADD4-43D3-8EE1-0CC85E82DD3C}">
      <dgm:prSet/>
      <dgm:spPr/>
      <dgm:t>
        <a:bodyPr/>
        <a:lstStyle/>
        <a:p>
          <a:endParaRPr lang="en-US"/>
        </a:p>
      </dgm:t>
    </dgm:pt>
    <dgm:pt modelId="{E0F35B94-7116-4DF5-A1A3-2860412B461A}">
      <dgm:prSet custT="1"/>
      <dgm:spPr>
        <a:solidFill>
          <a:srgbClr val="DCE0E8"/>
        </a:solidFill>
      </dgm:spPr>
      <dgm:t>
        <a:bodyPr/>
        <a:lstStyle/>
        <a:p>
          <a:r>
            <a:rPr lang="en-US" sz="2400" dirty="0"/>
            <a:t>PMEM</a:t>
          </a:r>
        </a:p>
      </dgm:t>
    </dgm:pt>
    <dgm:pt modelId="{EA03B40A-DE77-4D9F-9C6C-F6308E0085A9}" type="parTrans" cxnId="{B92404F0-E9F6-419A-A35A-C803E91ECAD6}">
      <dgm:prSet/>
      <dgm:spPr/>
      <dgm:t>
        <a:bodyPr/>
        <a:lstStyle/>
        <a:p>
          <a:endParaRPr lang="en-US"/>
        </a:p>
      </dgm:t>
    </dgm:pt>
    <dgm:pt modelId="{BCDF7E65-2ED8-440E-A180-5381723A72ED}" type="sibTrans" cxnId="{B92404F0-E9F6-419A-A35A-C803E91ECAD6}">
      <dgm:prSet/>
      <dgm:spPr/>
      <dgm:t>
        <a:bodyPr/>
        <a:lstStyle/>
        <a:p>
          <a:endParaRPr lang="en-US"/>
        </a:p>
      </dgm:t>
    </dgm:pt>
    <dgm:pt modelId="{D4E3FD4E-53EB-4B57-93A5-42F368901423}">
      <dgm:prSet custT="1"/>
      <dgm:spPr>
        <a:solidFill>
          <a:srgbClr val="ACB5C8"/>
        </a:solidFill>
      </dgm:spPr>
      <dgm:t>
        <a:bodyPr/>
        <a:lstStyle/>
        <a:p>
          <a:r>
            <a:rPr lang="en-US" sz="2400" dirty="0"/>
            <a:t>(sub)-</a:t>
          </a:r>
          <a:r>
            <a:rPr lang="en-US" sz="2400" dirty="0" err="1"/>
            <a:t>usec</a:t>
          </a:r>
          <a:r>
            <a:rPr lang="en-US" sz="2400" dirty="0"/>
            <a:t> </a:t>
          </a:r>
          <a:r>
            <a:rPr lang="en-US" sz="2400" dirty="0" err="1"/>
            <a:t>NVMe</a:t>
          </a:r>
          <a:endParaRPr lang="en-US" sz="2400" dirty="0"/>
        </a:p>
      </dgm:t>
    </dgm:pt>
    <dgm:pt modelId="{C5D35E8E-DDA1-498D-AC12-A8D932559ABB}" type="parTrans" cxnId="{C97ACA0C-F8D6-4F6B-B6CE-D15BC0EAD271}">
      <dgm:prSet/>
      <dgm:spPr/>
      <dgm:t>
        <a:bodyPr/>
        <a:lstStyle/>
        <a:p>
          <a:endParaRPr lang="en-US"/>
        </a:p>
      </dgm:t>
    </dgm:pt>
    <dgm:pt modelId="{32A8E955-A3CA-447E-AABC-8A9C28EC2C5E}" type="sibTrans" cxnId="{C97ACA0C-F8D6-4F6B-B6CE-D15BC0EAD271}">
      <dgm:prSet/>
      <dgm:spPr/>
      <dgm:t>
        <a:bodyPr/>
        <a:lstStyle/>
        <a:p>
          <a:endParaRPr lang="en-US"/>
        </a:p>
      </dgm:t>
    </dgm:pt>
    <dgm:pt modelId="{9AD6A1FE-161E-4FFF-AD4D-39AB64FC47B5}">
      <dgm:prSet custT="1"/>
      <dgm:spPr>
        <a:solidFill>
          <a:srgbClr val="7584A3"/>
        </a:solidFill>
      </dgm:spPr>
      <dgm:t>
        <a:bodyPr/>
        <a:lstStyle/>
        <a:p>
          <a:r>
            <a:rPr lang="en-US" sz="2400" dirty="0"/>
            <a:t>Flash</a:t>
          </a:r>
          <a:r>
            <a:rPr lang="en-US" sz="5000" dirty="0"/>
            <a:t> </a:t>
          </a:r>
          <a:r>
            <a:rPr lang="en-US" sz="2400" dirty="0" err="1"/>
            <a:t>NVMe</a:t>
          </a:r>
          <a:endParaRPr lang="en-US" sz="2400" dirty="0"/>
        </a:p>
      </dgm:t>
    </dgm:pt>
    <dgm:pt modelId="{3958E6AE-C7A6-4B77-BC0B-EFDFE4711B7A}" type="parTrans" cxnId="{D74732AA-7310-4045-98D2-BF141A71D130}">
      <dgm:prSet/>
      <dgm:spPr/>
      <dgm:t>
        <a:bodyPr/>
        <a:lstStyle/>
        <a:p>
          <a:endParaRPr lang="en-US"/>
        </a:p>
      </dgm:t>
    </dgm:pt>
    <dgm:pt modelId="{1881AF26-C714-49D4-99BD-2E8C7B097BF0}" type="sibTrans" cxnId="{D74732AA-7310-4045-98D2-BF141A71D130}">
      <dgm:prSet/>
      <dgm:spPr/>
      <dgm:t>
        <a:bodyPr/>
        <a:lstStyle/>
        <a:p>
          <a:endParaRPr lang="en-US"/>
        </a:p>
      </dgm:t>
    </dgm:pt>
    <dgm:pt modelId="{17964E5B-E3A2-41A6-8674-38E10D028851}" type="pres">
      <dgm:prSet presAssocID="{1341CFF4-1870-4957-A4D1-BC0987D014B4}" presName="Name0" presStyleCnt="0">
        <dgm:presLayoutVars>
          <dgm:dir/>
          <dgm:animLvl val="lvl"/>
          <dgm:resizeHandles val="exact"/>
        </dgm:presLayoutVars>
      </dgm:prSet>
      <dgm:spPr/>
    </dgm:pt>
    <dgm:pt modelId="{AEC9317E-6B4F-48E9-A598-C3F452767791}" type="pres">
      <dgm:prSet presAssocID="{28DE6F72-D10D-457B-AC9E-745E514FE889}" presName="Name8" presStyleCnt="0"/>
      <dgm:spPr/>
    </dgm:pt>
    <dgm:pt modelId="{160AF052-2B48-43FD-B3C3-4AB50BC39137}" type="pres">
      <dgm:prSet presAssocID="{28DE6F72-D10D-457B-AC9E-745E514FE889}" presName="level" presStyleLbl="node1" presStyleIdx="0" presStyleCnt="6">
        <dgm:presLayoutVars>
          <dgm:chMax val="1"/>
          <dgm:bulletEnabled val="1"/>
        </dgm:presLayoutVars>
      </dgm:prSet>
      <dgm:spPr/>
    </dgm:pt>
    <dgm:pt modelId="{335CABDC-4715-4AFE-90E0-AE3835630898}" type="pres">
      <dgm:prSet presAssocID="{28DE6F72-D10D-457B-AC9E-745E514FE8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7A318E-9AA8-4197-AA86-F6D8C47DF6F1}" type="pres">
      <dgm:prSet presAssocID="{E0F35B94-7116-4DF5-A1A3-2860412B461A}" presName="Name8" presStyleCnt="0"/>
      <dgm:spPr/>
    </dgm:pt>
    <dgm:pt modelId="{756A2095-15AA-480E-8121-93C1693AA8CB}" type="pres">
      <dgm:prSet presAssocID="{E0F35B94-7116-4DF5-A1A3-2860412B461A}" presName="level" presStyleLbl="node1" presStyleIdx="1" presStyleCnt="6">
        <dgm:presLayoutVars>
          <dgm:chMax val="1"/>
          <dgm:bulletEnabled val="1"/>
        </dgm:presLayoutVars>
      </dgm:prSet>
      <dgm:spPr/>
    </dgm:pt>
    <dgm:pt modelId="{83D46EA3-5953-469C-B64D-A64691A558EF}" type="pres">
      <dgm:prSet presAssocID="{E0F35B94-7116-4DF5-A1A3-2860412B461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218DCC-D69C-436C-A0C7-07DD721DA001}" type="pres">
      <dgm:prSet presAssocID="{D4E3FD4E-53EB-4B57-93A5-42F368901423}" presName="Name8" presStyleCnt="0"/>
      <dgm:spPr/>
    </dgm:pt>
    <dgm:pt modelId="{92C8FD05-2856-4602-AAF8-31F3C1C3B70A}" type="pres">
      <dgm:prSet presAssocID="{D4E3FD4E-53EB-4B57-93A5-42F368901423}" presName="level" presStyleLbl="node1" presStyleIdx="2" presStyleCnt="6">
        <dgm:presLayoutVars>
          <dgm:chMax val="1"/>
          <dgm:bulletEnabled val="1"/>
        </dgm:presLayoutVars>
      </dgm:prSet>
      <dgm:spPr/>
    </dgm:pt>
    <dgm:pt modelId="{76E92AEE-D23F-40A8-97A7-44AC950528EA}" type="pres">
      <dgm:prSet presAssocID="{D4E3FD4E-53EB-4B57-93A5-42F3689014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B28A9B-17C3-4768-B69C-5D3A1AD63B3A}" type="pres">
      <dgm:prSet presAssocID="{9AD6A1FE-161E-4FFF-AD4D-39AB64FC47B5}" presName="Name8" presStyleCnt="0"/>
      <dgm:spPr/>
    </dgm:pt>
    <dgm:pt modelId="{86AAF691-BA0E-495C-B39A-679A8B8FAC99}" type="pres">
      <dgm:prSet presAssocID="{9AD6A1FE-161E-4FFF-AD4D-39AB64FC47B5}" presName="level" presStyleLbl="node1" presStyleIdx="3" presStyleCnt="6">
        <dgm:presLayoutVars>
          <dgm:chMax val="1"/>
          <dgm:bulletEnabled val="1"/>
        </dgm:presLayoutVars>
      </dgm:prSet>
      <dgm:spPr/>
    </dgm:pt>
    <dgm:pt modelId="{1D6CA188-0A0F-45D2-8CBD-D5FB945C0841}" type="pres">
      <dgm:prSet presAssocID="{9AD6A1FE-161E-4FFF-AD4D-39AB64FC47B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B270F8-A347-44EB-B27A-F22150B90E0F}" type="pres">
      <dgm:prSet presAssocID="{555FB67B-480F-46F2-A976-1C48520659B0}" presName="Name8" presStyleCnt="0"/>
      <dgm:spPr/>
    </dgm:pt>
    <dgm:pt modelId="{3BE07040-00A3-4F80-8E31-AFC14EAE8A57}" type="pres">
      <dgm:prSet presAssocID="{555FB67B-480F-46F2-A976-1C48520659B0}" presName="level" presStyleLbl="node1" presStyleIdx="4" presStyleCnt="6">
        <dgm:presLayoutVars>
          <dgm:chMax val="1"/>
          <dgm:bulletEnabled val="1"/>
        </dgm:presLayoutVars>
      </dgm:prSet>
      <dgm:spPr/>
    </dgm:pt>
    <dgm:pt modelId="{015509AE-4634-48C1-B090-61553CC9669C}" type="pres">
      <dgm:prSet presAssocID="{555FB67B-480F-46F2-A976-1C48520659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D9C9BD-8057-48C7-A3AB-79C7CF2AEC01}" type="pres">
      <dgm:prSet presAssocID="{6E3BDD5D-57FB-4CCB-B71F-28EEC61F1CC5}" presName="Name8" presStyleCnt="0"/>
      <dgm:spPr/>
    </dgm:pt>
    <dgm:pt modelId="{5AD6DD30-BBC1-4A3F-96FA-0CB4410BC8C2}" type="pres">
      <dgm:prSet presAssocID="{6E3BDD5D-57FB-4CCB-B71F-28EEC61F1CC5}" presName="level" presStyleLbl="node1" presStyleIdx="5" presStyleCnt="6">
        <dgm:presLayoutVars>
          <dgm:chMax val="1"/>
          <dgm:bulletEnabled val="1"/>
        </dgm:presLayoutVars>
      </dgm:prSet>
      <dgm:spPr/>
    </dgm:pt>
    <dgm:pt modelId="{094CD615-1090-4CCD-B182-09CEED857C05}" type="pres">
      <dgm:prSet presAssocID="{6E3BDD5D-57FB-4CCB-B71F-28EEC61F1CC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7141B09-AE94-4F58-9A97-DE5B4AA8B369}" type="presOf" srcId="{6E3BDD5D-57FB-4CCB-B71F-28EEC61F1CC5}" destId="{5AD6DD30-BBC1-4A3F-96FA-0CB4410BC8C2}" srcOrd="0" destOrd="0" presId="urn:microsoft.com/office/officeart/2005/8/layout/pyramid1"/>
    <dgm:cxn modelId="{C97ACA0C-F8D6-4F6B-B6CE-D15BC0EAD271}" srcId="{1341CFF4-1870-4957-A4D1-BC0987D014B4}" destId="{D4E3FD4E-53EB-4B57-93A5-42F368901423}" srcOrd="2" destOrd="0" parTransId="{C5D35E8E-DDA1-498D-AC12-A8D932559ABB}" sibTransId="{32A8E955-A3CA-447E-AABC-8A9C28EC2C5E}"/>
    <dgm:cxn modelId="{C9191317-D85B-460F-B04E-9BD57AA6807D}" type="presOf" srcId="{D4E3FD4E-53EB-4B57-93A5-42F368901423}" destId="{92C8FD05-2856-4602-AAF8-31F3C1C3B70A}" srcOrd="0" destOrd="0" presId="urn:microsoft.com/office/officeart/2005/8/layout/pyramid1"/>
    <dgm:cxn modelId="{FBFC7838-A3F7-4BF5-B0A9-EB855C7C8D50}" type="presOf" srcId="{1341CFF4-1870-4957-A4D1-BC0987D014B4}" destId="{17964E5B-E3A2-41A6-8674-38E10D028851}" srcOrd="0" destOrd="0" presId="urn:microsoft.com/office/officeart/2005/8/layout/pyramid1"/>
    <dgm:cxn modelId="{8288535B-44F3-402E-B0DC-233AA5CB38AD}" type="presOf" srcId="{E0F35B94-7116-4DF5-A1A3-2860412B461A}" destId="{83D46EA3-5953-469C-B64D-A64691A558EF}" srcOrd="1" destOrd="0" presId="urn:microsoft.com/office/officeart/2005/8/layout/pyramid1"/>
    <dgm:cxn modelId="{27F85E4E-F8B1-4641-95F0-B2E9B958F25E}" type="presOf" srcId="{28DE6F72-D10D-457B-AC9E-745E514FE889}" destId="{160AF052-2B48-43FD-B3C3-4AB50BC39137}" srcOrd="0" destOrd="0" presId="urn:microsoft.com/office/officeart/2005/8/layout/pyramid1"/>
    <dgm:cxn modelId="{D3B0C254-56DB-4E07-8CD4-1685569D7EA1}" type="presOf" srcId="{555FB67B-480F-46F2-A976-1C48520659B0}" destId="{3BE07040-00A3-4F80-8E31-AFC14EAE8A57}" srcOrd="0" destOrd="0" presId="urn:microsoft.com/office/officeart/2005/8/layout/pyramid1"/>
    <dgm:cxn modelId="{15DB1A57-DCA8-413B-A635-89EA0BD02C06}" type="presOf" srcId="{E0F35B94-7116-4DF5-A1A3-2860412B461A}" destId="{756A2095-15AA-480E-8121-93C1693AA8CB}" srcOrd="0" destOrd="0" presId="urn:microsoft.com/office/officeart/2005/8/layout/pyramid1"/>
    <dgm:cxn modelId="{7D17B191-ADD4-43D3-8EE1-0CC85E82DD3C}" srcId="{1341CFF4-1870-4957-A4D1-BC0987D014B4}" destId="{6E3BDD5D-57FB-4CCB-B71F-28EEC61F1CC5}" srcOrd="5" destOrd="0" parTransId="{BD37154B-1A1C-41D7-B60E-24FB45E4F6C7}" sibTransId="{5E33A4EC-A8C3-4FDF-9A7A-3BBA29C947AD}"/>
    <dgm:cxn modelId="{2AC4B297-1782-485B-999A-CB1B12B2989C}" type="presOf" srcId="{D4E3FD4E-53EB-4B57-93A5-42F368901423}" destId="{76E92AEE-D23F-40A8-97A7-44AC950528EA}" srcOrd="1" destOrd="0" presId="urn:microsoft.com/office/officeart/2005/8/layout/pyramid1"/>
    <dgm:cxn modelId="{D74732AA-7310-4045-98D2-BF141A71D130}" srcId="{1341CFF4-1870-4957-A4D1-BC0987D014B4}" destId="{9AD6A1FE-161E-4FFF-AD4D-39AB64FC47B5}" srcOrd="3" destOrd="0" parTransId="{3958E6AE-C7A6-4B77-BC0B-EFDFE4711B7A}" sibTransId="{1881AF26-C714-49D4-99BD-2E8C7B097BF0}"/>
    <dgm:cxn modelId="{507096AF-0C7B-4290-82B6-22396BEA82D9}" type="presOf" srcId="{555FB67B-480F-46F2-A976-1C48520659B0}" destId="{015509AE-4634-48C1-B090-61553CC9669C}" srcOrd="1" destOrd="0" presId="urn:microsoft.com/office/officeart/2005/8/layout/pyramid1"/>
    <dgm:cxn modelId="{90BDB2AF-6AE9-45FC-B848-E1A8B8735430}" srcId="{1341CFF4-1870-4957-A4D1-BC0987D014B4}" destId="{28DE6F72-D10D-457B-AC9E-745E514FE889}" srcOrd="0" destOrd="0" parTransId="{96EC1E53-50B6-4F7B-A218-1C383C86107F}" sibTransId="{69DC0D4A-1CDB-4A56-A623-EEAB0FCCDB25}"/>
    <dgm:cxn modelId="{9C1111BA-2C9E-44DC-8770-D440E8131B12}" srcId="{1341CFF4-1870-4957-A4D1-BC0987D014B4}" destId="{555FB67B-480F-46F2-A976-1C48520659B0}" srcOrd="4" destOrd="0" parTransId="{5D9736D8-D0C1-4D10-8FFC-D480335A23BF}" sibTransId="{5E250C53-A722-400E-B7A9-2B11B4338FD9}"/>
    <dgm:cxn modelId="{CE0864D6-3E0F-4393-B5BD-97BA678668E1}" type="presOf" srcId="{9AD6A1FE-161E-4FFF-AD4D-39AB64FC47B5}" destId="{1D6CA188-0A0F-45D2-8CBD-D5FB945C0841}" srcOrd="1" destOrd="0" presId="urn:microsoft.com/office/officeart/2005/8/layout/pyramid1"/>
    <dgm:cxn modelId="{1A551EE2-3416-4D05-BF4B-108816768479}" type="presOf" srcId="{9AD6A1FE-161E-4FFF-AD4D-39AB64FC47B5}" destId="{86AAF691-BA0E-495C-B39A-679A8B8FAC99}" srcOrd="0" destOrd="0" presId="urn:microsoft.com/office/officeart/2005/8/layout/pyramid1"/>
    <dgm:cxn modelId="{03B1CEE4-5A28-49B5-B32E-917C8C2EE865}" type="presOf" srcId="{28DE6F72-D10D-457B-AC9E-745E514FE889}" destId="{335CABDC-4715-4AFE-90E0-AE3835630898}" srcOrd="1" destOrd="0" presId="urn:microsoft.com/office/officeart/2005/8/layout/pyramid1"/>
    <dgm:cxn modelId="{B92404F0-E9F6-419A-A35A-C803E91ECAD6}" srcId="{1341CFF4-1870-4957-A4D1-BC0987D014B4}" destId="{E0F35B94-7116-4DF5-A1A3-2860412B461A}" srcOrd="1" destOrd="0" parTransId="{EA03B40A-DE77-4D9F-9C6C-F6308E0085A9}" sibTransId="{BCDF7E65-2ED8-440E-A180-5381723A72ED}"/>
    <dgm:cxn modelId="{FA647AF2-293D-46EA-AE6E-0F26535F6D6F}" type="presOf" srcId="{6E3BDD5D-57FB-4CCB-B71F-28EEC61F1CC5}" destId="{094CD615-1090-4CCD-B182-09CEED857C05}" srcOrd="1" destOrd="0" presId="urn:microsoft.com/office/officeart/2005/8/layout/pyramid1"/>
    <dgm:cxn modelId="{34535D28-2C35-4151-AE49-B42B3EB1E526}" type="presParOf" srcId="{17964E5B-E3A2-41A6-8674-38E10D028851}" destId="{AEC9317E-6B4F-48E9-A598-C3F452767791}" srcOrd="0" destOrd="0" presId="urn:microsoft.com/office/officeart/2005/8/layout/pyramid1"/>
    <dgm:cxn modelId="{376008DA-6782-430D-B964-7FA260C9D41F}" type="presParOf" srcId="{AEC9317E-6B4F-48E9-A598-C3F452767791}" destId="{160AF052-2B48-43FD-B3C3-4AB50BC39137}" srcOrd="0" destOrd="0" presId="urn:microsoft.com/office/officeart/2005/8/layout/pyramid1"/>
    <dgm:cxn modelId="{66C75F81-6D15-4765-87C0-7306708447CC}" type="presParOf" srcId="{AEC9317E-6B4F-48E9-A598-C3F452767791}" destId="{335CABDC-4715-4AFE-90E0-AE3835630898}" srcOrd="1" destOrd="0" presId="urn:microsoft.com/office/officeart/2005/8/layout/pyramid1"/>
    <dgm:cxn modelId="{ACCCCE2F-E38C-4D72-ABA3-124029DCEF9F}" type="presParOf" srcId="{17964E5B-E3A2-41A6-8674-38E10D028851}" destId="{837A318E-9AA8-4197-AA86-F6D8C47DF6F1}" srcOrd="1" destOrd="0" presId="urn:microsoft.com/office/officeart/2005/8/layout/pyramid1"/>
    <dgm:cxn modelId="{C233DEFC-7C71-415C-B780-BE27D28FB065}" type="presParOf" srcId="{837A318E-9AA8-4197-AA86-F6D8C47DF6F1}" destId="{756A2095-15AA-480E-8121-93C1693AA8CB}" srcOrd="0" destOrd="0" presId="urn:microsoft.com/office/officeart/2005/8/layout/pyramid1"/>
    <dgm:cxn modelId="{3B9BD28D-1D94-4DE6-9F56-EA5A48864847}" type="presParOf" srcId="{837A318E-9AA8-4197-AA86-F6D8C47DF6F1}" destId="{83D46EA3-5953-469C-B64D-A64691A558EF}" srcOrd="1" destOrd="0" presId="urn:microsoft.com/office/officeart/2005/8/layout/pyramid1"/>
    <dgm:cxn modelId="{021FED6C-246E-49A6-A85D-771248A217D3}" type="presParOf" srcId="{17964E5B-E3A2-41A6-8674-38E10D028851}" destId="{8E218DCC-D69C-436C-A0C7-07DD721DA001}" srcOrd="2" destOrd="0" presId="urn:microsoft.com/office/officeart/2005/8/layout/pyramid1"/>
    <dgm:cxn modelId="{696F41B7-D712-40BB-9F21-C5CEF07AA4A4}" type="presParOf" srcId="{8E218DCC-D69C-436C-A0C7-07DD721DA001}" destId="{92C8FD05-2856-4602-AAF8-31F3C1C3B70A}" srcOrd="0" destOrd="0" presId="urn:microsoft.com/office/officeart/2005/8/layout/pyramid1"/>
    <dgm:cxn modelId="{4E6D692C-C421-48F3-9556-7343E997EA53}" type="presParOf" srcId="{8E218DCC-D69C-436C-A0C7-07DD721DA001}" destId="{76E92AEE-D23F-40A8-97A7-44AC950528EA}" srcOrd="1" destOrd="0" presId="urn:microsoft.com/office/officeart/2005/8/layout/pyramid1"/>
    <dgm:cxn modelId="{B783D868-AA6C-4D8A-B35E-77736AD8A5E4}" type="presParOf" srcId="{17964E5B-E3A2-41A6-8674-38E10D028851}" destId="{22B28A9B-17C3-4768-B69C-5D3A1AD63B3A}" srcOrd="3" destOrd="0" presId="urn:microsoft.com/office/officeart/2005/8/layout/pyramid1"/>
    <dgm:cxn modelId="{A9B668CF-751F-4E96-BE1B-B5D9685F1BE4}" type="presParOf" srcId="{22B28A9B-17C3-4768-B69C-5D3A1AD63B3A}" destId="{86AAF691-BA0E-495C-B39A-679A8B8FAC99}" srcOrd="0" destOrd="0" presId="urn:microsoft.com/office/officeart/2005/8/layout/pyramid1"/>
    <dgm:cxn modelId="{8FE7B7E1-43A5-40B2-A388-7F170E19C175}" type="presParOf" srcId="{22B28A9B-17C3-4768-B69C-5D3A1AD63B3A}" destId="{1D6CA188-0A0F-45D2-8CBD-D5FB945C0841}" srcOrd="1" destOrd="0" presId="urn:microsoft.com/office/officeart/2005/8/layout/pyramid1"/>
    <dgm:cxn modelId="{AD5808C2-3DBB-45BC-9CF9-F930BFE0EE2A}" type="presParOf" srcId="{17964E5B-E3A2-41A6-8674-38E10D028851}" destId="{F3B270F8-A347-44EB-B27A-F22150B90E0F}" srcOrd="4" destOrd="0" presId="urn:microsoft.com/office/officeart/2005/8/layout/pyramid1"/>
    <dgm:cxn modelId="{2A27B834-CF54-4989-9EE9-00FA815109FE}" type="presParOf" srcId="{F3B270F8-A347-44EB-B27A-F22150B90E0F}" destId="{3BE07040-00A3-4F80-8E31-AFC14EAE8A57}" srcOrd="0" destOrd="0" presId="urn:microsoft.com/office/officeart/2005/8/layout/pyramid1"/>
    <dgm:cxn modelId="{FF886A40-E263-4105-834F-D67234068C83}" type="presParOf" srcId="{F3B270F8-A347-44EB-B27A-F22150B90E0F}" destId="{015509AE-4634-48C1-B090-61553CC9669C}" srcOrd="1" destOrd="0" presId="urn:microsoft.com/office/officeart/2005/8/layout/pyramid1"/>
    <dgm:cxn modelId="{1F45B404-DE81-48A1-80AB-8FBA722124D2}" type="presParOf" srcId="{17964E5B-E3A2-41A6-8674-38E10D028851}" destId="{3CD9C9BD-8057-48C7-A3AB-79C7CF2AEC01}" srcOrd="5" destOrd="0" presId="urn:microsoft.com/office/officeart/2005/8/layout/pyramid1"/>
    <dgm:cxn modelId="{7D5F0034-CE8F-4608-91C6-E2EA83AB601C}" type="presParOf" srcId="{3CD9C9BD-8057-48C7-A3AB-79C7CF2AEC01}" destId="{5AD6DD30-BBC1-4A3F-96FA-0CB4410BC8C2}" srcOrd="0" destOrd="0" presId="urn:microsoft.com/office/officeart/2005/8/layout/pyramid1"/>
    <dgm:cxn modelId="{AA9E04FD-22FC-4C82-B3FA-22FB40C4F99A}" type="presParOf" srcId="{3CD9C9BD-8057-48C7-A3AB-79C7CF2AEC01}" destId="{094CD615-1090-4CCD-B182-09CEED857C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AF052-2B48-43FD-B3C3-4AB50BC39137}">
      <dsp:nvSpPr>
        <dsp:cNvPr id="0" name=""/>
        <dsp:cNvSpPr/>
      </dsp:nvSpPr>
      <dsp:spPr>
        <a:xfrm>
          <a:off x="3213317" y="0"/>
          <a:ext cx="1285326" cy="829380"/>
        </a:xfrm>
        <a:prstGeom prst="trapezoid">
          <a:avLst>
            <a:gd name="adj" fmla="val 77487"/>
          </a:avLst>
        </a:prstGeom>
        <a:solidFill>
          <a:srgbClr val="EAEDF2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DRAM</a:t>
          </a:r>
        </a:p>
      </dsp:txBody>
      <dsp:txXfrm>
        <a:off x="3213317" y="0"/>
        <a:ext cx="1285326" cy="829380"/>
      </dsp:txXfrm>
    </dsp:sp>
    <dsp:sp modelId="{756A2095-15AA-480E-8121-93C1693AA8CB}">
      <dsp:nvSpPr>
        <dsp:cNvPr id="0" name=""/>
        <dsp:cNvSpPr/>
      </dsp:nvSpPr>
      <dsp:spPr>
        <a:xfrm>
          <a:off x="2570653" y="829380"/>
          <a:ext cx="2570653" cy="829380"/>
        </a:xfrm>
        <a:prstGeom prst="trapezoid">
          <a:avLst>
            <a:gd name="adj" fmla="val 77487"/>
          </a:avLst>
        </a:prstGeom>
        <a:solidFill>
          <a:srgbClr val="DCE0E8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PMEM</a:t>
          </a:r>
        </a:p>
      </dsp:txBody>
      <dsp:txXfrm>
        <a:off x="3020518" y="829380"/>
        <a:ext cx="1670924" cy="829380"/>
      </dsp:txXfrm>
    </dsp:sp>
    <dsp:sp modelId="{92C8FD05-2856-4602-AAF8-31F3C1C3B70A}">
      <dsp:nvSpPr>
        <dsp:cNvPr id="0" name=""/>
        <dsp:cNvSpPr/>
      </dsp:nvSpPr>
      <dsp:spPr>
        <a:xfrm>
          <a:off x="1927990" y="1658761"/>
          <a:ext cx="3855980" cy="829380"/>
        </a:xfrm>
        <a:prstGeom prst="trapezoid">
          <a:avLst>
            <a:gd name="adj" fmla="val 77487"/>
          </a:avLst>
        </a:prstGeom>
        <a:solidFill>
          <a:srgbClr val="ACB5C8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(sub)-</a:t>
          </a:r>
          <a:r>
            <a:rPr lang="en-US" sz="2400" kern="1200" dirty="0" err="1"/>
            <a:t>usec</a:t>
          </a:r>
          <a:r>
            <a:rPr lang="en-US" sz="2400" kern="1200" dirty="0"/>
            <a:t> </a:t>
          </a:r>
          <a:r>
            <a:rPr lang="en-US" sz="2400" kern="1200" dirty="0" err="1"/>
            <a:t>NVMe</a:t>
          </a:r>
          <a:endParaRPr lang="en-US" sz="2400" kern="1200" dirty="0"/>
        </a:p>
      </dsp:txBody>
      <dsp:txXfrm>
        <a:off x="2602786" y="1658761"/>
        <a:ext cx="2506387" cy="829380"/>
      </dsp:txXfrm>
    </dsp:sp>
    <dsp:sp modelId="{86AAF691-BA0E-495C-B39A-679A8B8FAC99}">
      <dsp:nvSpPr>
        <dsp:cNvPr id="0" name=""/>
        <dsp:cNvSpPr/>
      </dsp:nvSpPr>
      <dsp:spPr>
        <a:xfrm>
          <a:off x="1285326" y="2488141"/>
          <a:ext cx="5141307" cy="829380"/>
        </a:xfrm>
        <a:prstGeom prst="trapezoid">
          <a:avLst>
            <a:gd name="adj" fmla="val 77487"/>
          </a:avLst>
        </a:prstGeom>
        <a:solidFill>
          <a:srgbClr val="7584A3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Flash</a:t>
          </a:r>
          <a:r>
            <a:rPr lang="en-US" sz="5000" kern="1200" dirty="0"/>
            <a:t> </a:t>
          </a:r>
          <a:r>
            <a:rPr lang="en-US" sz="2400" kern="1200" dirty="0" err="1"/>
            <a:t>NVMe</a:t>
          </a:r>
          <a:endParaRPr lang="en-US" sz="2400" kern="1200" dirty="0"/>
        </a:p>
      </dsp:txBody>
      <dsp:txXfrm>
        <a:off x="2185055" y="2488141"/>
        <a:ext cx="3341849" cy="829380"/>
      </dsp:txXfrm>
    </dsp:sp>
    <dsp:sp modelId="{3BE07040-00A3-4F80-8E31-AFC14EAE8A57}">
      <dsp:nvSpPr>
        <dsp:cNvPr id="0" name=""/>
        <dsp:cNvSpPr/>
      </dsp:nvSpPr>
      <dsp:spPr>
        <a:xfrm>
          <a:off x="642663" y="3317522"/>
          <a:ext cx="6426634" cy="829380"/>
        </a:xfrm>
        <a:prstGeom prst="trapezoid">
          <a:avLst>
            <a:gd name="adj" fmla="val 77487"/>
          </a:avLst>
        </a:prstGeom>
        <a:solidFill>
          <a:srgbClr val="505D78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Flash SSD</a:t>
          </a:r>
        </a:p>
      </dsp:txBody>
      <dsp:txXfrm>
        <a:off x="1767324" y="3317522"/>
        <a:ext cx="4177312" cy="829380"/>
      </dsp:txXfrm>
    </dsp:sp>
    <dsp:sp modelId="{5AD6DD30-BBC1-4A3F-96FA-0CB4410BC8C2}">
      <dsp:nvSpPr>
        <dsp:cNvPr id="0" name=""/>
        <dsp:cNvSpPr/>
      </dsp:nvSpPr>
      <dsp:spPr>
        <a:xfrm>
          <a:off x="0" y="4146902"/>
          <a:ext cx="7711961" cy="829380"/>
        </a:xfrm>
        <a:prstGeom prst="trapezoid">
          <a:avLst>
            <a:gd name="adj" fmla="val 77487"/>
          </a:avLst>
        </a:prstGeom>
        <a:solidFill>
          <a:srgbClr val="353F51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HDD</a:t>
          </a:r>
        </a:p>
      </dsp:txBody>
      <dsp:txXfrm>
        <a:off x="1349593" y="4146902"/>
        <a:ext cx="5012774" cy="829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27078-3687-485F-B63B-90E8ACC73EB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7504E-0FF2-4A67-AB72-FB8C2171C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8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5ED5-6D27-4DFF-9BBE-E0907C391583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D71D-46CF-424D-8656-3F042989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5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Fonts </a:t>
            </a:r>
          </a:p>
          <a:p>
            <a:r>
              <a:rPr lang="en-US" dirty="0"/>
              <a:t>Add logos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D71D-46CF-424D-8656-3F0429898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0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Just jump from problem to solution.</a:t>
            </a: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52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Just jump from problem to solution.</a:t>
            </a: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47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69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01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34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1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60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come close to the limit of what hardware can provide</a:t>
            </a: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9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0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7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Minimize it to two examples – not hierarchy – fast just mention that there is an </a:t>
            </a:r>
            <a:r>
              <a:rPr lang="en-US" dirty="0" err="1"/>
              <a:t>aletrnative</a:t>
            </a:r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74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Minimize it to two examples – not hierarchy – fast just mention that there is an </a:t>
            </a:r>
            <a:r>
              <a:rPr lang="en-US" dirty="0" err="1"/>
              <a:t>aletrnative</a:t>
            </a:r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86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41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34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7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20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22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78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Add some numbers – here (remove animation from slide for timing)</a:t>
            </a: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98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12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come close to the limit of what hardware can provide</a:t>
            </a: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71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come close to the limit of what hardware can provide</a:t>
            </a: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57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Minimize it to two examples – not hierarchy – fast just mention that there is an </a:t>
            </a:r>
            <a:r>
              <a:rPr lang="en-US" dirty="0" err="1"/>
              <a:t>aletrnative</a:t>
            </a:r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29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039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6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9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Add some numbers – here (remove animation from slide for timing)</a:t>
            </a: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9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4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35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1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5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9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45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3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6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9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4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s-ES" noProof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s-ES" noProof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pic>
        <p:nvPicPr>
          <p:cNvPr id="12299" name="Picture 11" descr="bsc-ms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404814"/>
            <a:ext cx="3352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60C1B7-A996-423D-AE7F-B0B5200DDF1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830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43A3C4-D940-49AB-B4A7-D2AA8D4F7EC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832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83D129-4406-4A65-A23E-363CB45F3C2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983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E5286-4A45-4FAF-8F11-C7B65182DF4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241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1821E2-707B-49DB-98A2-F531913C3C7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15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9A05C6-D0B6-4D28-83DA-B97257CE21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71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A50EFF-6469-4A99-8D48-1EC1618C09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713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997F1-4BFE-4E48-83A5-BABF58BE225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12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60890-E827-429F-8CB5-8EA6B693801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867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2F671E-5492-4F34-9014-6F8B490A26E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4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0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24016"/>
            <a:ext cx="10058400" cy="48450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957532"/>
            <a:ext cx="9966960" cy="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0491"/>
            <a:ext cx="10515600" cy="496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68321" y="104503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9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2585" y="6237288"/>
            <a:ext cx="69109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93D8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20867" y="6245225"/>
            <a:ext cx="12615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93D8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F12415-87D5-42DA-A982-D6C102C886F2}" type="slidenum">
              <a:rPr lang="es-E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/>
          </a:p>
        </p:txBody>
      </p:sp>
      <p:pic>
        <p:nvPicPr>
          <p:cNvPr id="1031" name="Picture 7" descr="bscmsrc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237288"/>
            <a:ext cx="2495549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8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646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6" y="-88133"/>
            <a:ext cx="10848975" cy="2222373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>
                <a:latin typeface="+mn-lt"/>
                <a:ea typeface="Roboto" pitchFamily="2" charset="0"/>
              </a:rPr>
              <a:t>DaxVM: Stressing the Limits of Memory as a File Interface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2253357"/>
            <a:ext cx="11353799" cy="110533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Roboto" pitchFamily="2" charset="0"/>
                <a:cs typeface="Dreaming Outloud Pro" panose="03050502040302030504" pitchFamily="66" charset="0"/>
              </a:rPr>
              <a:t>Chloe Alverti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Roboto" pitchFamily="2" charset="0"/>
                <a:cs typeface="Dreaming Outloud Pro" panose="03050502040302030504" pitchFamily="66" charset="0"/>
              </a:rPr>
              <a:t>, Vasileios karakostas*, NIKHITA KUNATI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Roboto" pitchFamily="2" charset="0"/>
                <a:cs typeface="Dreaming Outloud Pro" panose="03050502040302030504" pitchFamily="66" charset="0"/>
              </a:rPr>
              <a:t>+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Roboto" pitchFamily="2" charset="0"/>
                <a:cs typeface="Dreaming Outloud Pro" panose="03050502040302030504" pitchFamily="66" charset="0"/>
              </a:rPr>
              <a:t>,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Dreaming Outloud Pro" panose="03050502040302030504" pitchFamily="66" charset="0"/>
                <a:ea typeface="Roboto" pitchFamily="2" charset="0"/>
                <a:cs typeface="Dreaming Outloud Pro" panose="03050502040302030504" pitchFamily="66" charset="0"/>
              </a:rPr>
              <a:t>Georgios Goumas, MICHAEL SWIFT**</a:t>
            </a:r>
          </a:p>
        </p:txBody>
      </p:sp>
      <p:pic>
        <p:nvPicPr>
          <p:cNvPr id="8" name="Picture 19" descr="cslab_logo_transparent.png">
            <a:extLst>
              <a:ext uri="{FF2B5EF4-FFF2-40B4-BE49-F238E27FC236}">
                <a16:creationId xmlns:a16="http://schemas.microsoft.com/office/drawing/2014/main" id="{B0E50B0E-B224-C25D-8859-5B448ADF8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6" y="3947080"/>
            <a:ext cx="2864254" cy="89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AEC8B7-72F3-5DA4-A0D0-59B99A4E5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698" y="3814910"/>
            <a:ext cx="3336454" cy="968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924901-7874-BFDD-1AC4-36CD165E7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0059" y="3462581"/>
            <a:ext cx="3272840" cy="184097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7C19D68-3A58-CE72-55E9-BC0D4F7A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6" y="5068864"/>
            <a:ext cx="2800208" cy="115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41B882-ED30-8443-A8AF-6B483AFBF6BA}"/>
              </a:ext>
            </a:extLst>
          </p:cNvPr>
          <p:cNvCxnSpPr/>
          <p:nvPr/>
        </p:nvCxnSpPr>
        <p:spPr>
          <a:xfrm>
            <a:off x="228028" y="4838182"/>
            <a:ext cx="351474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93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2"/>
    </mc:Choice>
    <mc:Fallback xmlns="">
      <p:transition spd="slow" advTm="63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Motivation: Virtual Memory is the Bottleneck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10</a:t>
            </a:fld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CAEB07-034D-39AE-5C5B-12C80030F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11906"/>
              </p:ext>
            </p:extLst>
          </p:nvPr>
        </p:nvGraphicFramePr>
        <p:xfrm>
          <a:off x="1201689" y="1391179"/>
          <a:ext cx="4894311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4311">
                  <a:extLst>
                    <a:ext uri="{9D8B030D-6E8A-4147-A177-3AD203B41FA5}">
                      <a16:colId xmlns:a16="http://schemas.microsoft.com/office/drawing/2014/main" val="831789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Source of Overhead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78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Page Faults + Page Table Setup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2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Synchronous Resource Release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39029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6D21F027-43C7-F134-F372-C6B6FDC65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73830"/>
              </p:ext>
            </p:extLst>
          </p:nvPr>
        </p:nvGraphicFramePr>
        <p:xfrm>
          <a:off x="1203272" y="2762770"/>
          <a:ext cx="489272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2728">
                  <a:extLst>
                    <a:ext uri="{9D8B030D-6E8A-4147-A177-3AD203B41FA5}">
                      <a16:colId xmlns:a16="http://schemas.microsoft.com/office/drawing/2014/main" val="831789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3. Address Space allocator (VM locks)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78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 Kernel Dirty Page tracking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2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Block zeroing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3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2915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287B95-C621-4642-C7D3-BD0B7DD05994}"/>
              </a:ext>
            </a:extLst>
          </p:cNvPr>
          <p:cNvSpPr txBox="1"/>
          <p:nvPr/>
        </p:nvSpPr>
        <p:spPr>
          <a:xfrm>
            <a:off x="1676886" y="1291594"/>
            <a:ext cx="42433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Virtual Memory Overheads</a:t>
            </a:r>
          </a:p>
        </p:txBody>
      </p:sp>
      <p:sp>
        <p:nvSpPr>
          <p:cNvPr id="1045" name="Line 5">
            <a:extLst>
              <a:ext uri="{FF2B5EF4-FFF2-40B4-BE49-F238E27FC236}">
                <a16:creationId xmlns:a16="http://schemas.microsoft.com/office/drawing/2014/main" id="{FC84E275-F074-3369-E99A-F84224A91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1849439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Line 6">
            <a:extLst>
              <a:ext uri="{FF2B5EF4-FFF2-40B4-BE49-F238E27FC236}">
                <a16:creationId xmlns:a16="http://schemas.microsoft.com/office/drawing/2014/main" id="{D924B504-8722-57F9-A362-B7E235311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2306639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Line 7">
            <a:extLst>
              <a:ext uri="{FF2B5EF4-FFF2-40B4-BE49-F238E27FC236}">
                <a16:creationId xmlns:a16="http://schemas.microsoft.com/office/drawing/2014/main" id="{1B4634FD-FA8B-E8BB-F419-BB8C993E5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2763839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Line 8">
            <a:extLst>
              <a:ext uri="{FF2B5EF4-FFF2-40B4-BE49-F238E27FC236}">
                <a16:creationId xmlns:a16="http://schemas.microsoft.com/office/drawing/2014/main" id="{C1A3AB59-1A4E-565E-6A10-3EBCF000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3221039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Line 9">
            <a:extLst>
              <a:ext uri="{FF2B5EF4-FFF2-40B4-BE49-F238E27FC236}">
                <a16:creationId xmlns:a16="http://schemas.microsoft.com/office/drawing/2014/main" id="{63D70886-F06F-69D9-4D54-EA9AEC77B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3675064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Line 10">
            <a:extLst>
              <a:ext uri="{FF2B5EF4-FFF2-40B4-BE49-F238E27FC236}">
                <a16:creationId xmlns:a16="http://schemas.microsoft.com/office/drawing/2014/main" id="{07E71432-9897-07D7-14BA-307F4007C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4132264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Line 11">
            <a:extLst>
              <a:ext uri="{FF2B5EF4-FFF2-40B4-BE49-F238E27FC236}">
                <a16:creationId xmlns:a16="http://schemas.microsoft.com/office/drawing/2014/main" id="{35C1DA51-BB40-0795-0EB0-81353D4A7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938" y="1377950"/>
            <a:ext cx="0" cy="32019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12">
            <a:extLst>
              <a:ext uri="{FF2B5EF4-FFF2-40B4-BE49-F238E27FC236}">
                <a16:creationId xmlns:a16="http://schemas.microsoft.com/office/drawing/2014/main" id="{2839E872-3D1D-4164-DD45-ED2048D94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3874" y="1322975"/>
            <a:ext cx="10915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DaxVM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3" name="Rectangle 13">
            <a:extLst>
              <a:ext uri="{FF2B5EF4-FFF2-40B4-BE49-F238E27FC236}">
                <a16:creationId xmlns:a16="http://schemas.microsoft.com/office/drawing/2014/main" id="{32ABA288-6960-6575-2F93-FA6A97388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1876425"/>
            <a:ext cx="3828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O(1) mmap through file tables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14">
            <a:extLst>
              <a:ext uri="{FF2B5EF4-FFF2-40B4-BE49-F238E27FC236}">
                <a16:creationId xmlns:a16="http://schemas.microsoft.com/office/drawing/2014/main" id="{7D4E1294-38A6-FAC0-231D-CD062CC3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2333625"/>
            <a:ext cx="4294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Asynchronous release in batches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5" name="Rectangle 15">
            <a:extLst>
              <a:ext uri="{FF2B5EF4-FFF2-40B4-BE49-F238E27FC236}">
                <a16:creationId xmlns:a16="http://schemas.microsoft.com/office/drawing/2014/main" id="{15C178B2-9BCE-5B41-6D7E-52B5943A7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2789238"/>
            <a:ext cx="2697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Ephemeral mappings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56" name="Rectangle 17">
            <a:extLst>
              <a:ext uri="{FF2B5EF4-FFF2-40B4-BE49-F238E27FC236}">
                <a16:creationId xmlns:a16="http://schemas.microsoft.com/office/drawing/2014/main" id="{5DA07FB7-E1DC-C90F-A6B3-A17BF808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3246438"/>
            <a:ext cx="581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clwb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57" name="Rectangle 18">
            <a:extLst>
              <a:ext uri="{FF2B5EF4-FFF2-40B4-BE49-F238E27FC236}">
                <a16:creationId xmlns:a16="http://schemas.microsoft.com/office/drawing/2014/main" id="{1AFCDD96-BDD6-2823-9DFE-72A2FE94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3246438"/>
            <a:ext cx="2515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+ MAP_NO_MSYNC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58" name="Rectangle 19">
            <a:extLst>
              <a:ext uri="{FF2B5EF4-FFF2-40B4-BE49-F238E27FC236}">
                <a16:creationId xmlns:a16="http://schemas.microsoft.com/office/drawing/2014/main" id="{6618A466-1B0F-6DDE-6FED-7EB0B3B3E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3703638"/>
            <a:ext cx="2244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Asynchronous pre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59" name="Rectangle 20">
            <a:extLst>
              <a:ext uri="{FF2B5EF4-FFF2-40B4-BE49-F238E27FC236}">
                <a16:creationId xmlns:a16="http://schemas.microsoft.com/office/drawing/2014/main" id="{C8DB0B10-BC93-6A34-5253-8C4112EC1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11" y="3700462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60" name="Rectangle 21">
            <a:extLst>
              <a:ext uri="{FF2B5EF4-FFF2-40B4-BE49-F238E27FC236}">
                <a16:creationId xmlns:a16="http://schemas.microsoft.com/office/drawing/2014/main" id="{0967696A-F011-A249-CDDB-CBFBCF60B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512" y="3703638"/>
            <a:ext cx="909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zeroing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0"/>
    </mc:Choice>
    <mc:Fallback xmlns="">
      <p:transition spd="slow" advTm="22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/>
      <p:bldP spid="1053" grpId="0"/>
      <p:bldP spid="1054" grpId="0"/>
      <p:bldP spid="1055" grpId="0"/>
      <p:bldP spid="1056" grpId="0"/>
      <p:bldP spid="1057" grpId="0"/>
      <p:bldP spid="1058" grpId="0"/>
      <p:bldP spid="1059" grpId="0"/>
      <p:bldP spid="10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1941FF-3CDE-BD68-87DA-9372C3FAA10A}"/>
              </a:ext>
            </a:extLst>
          </p:cNvPr>
          <p:cNvSpPr/>
          <p:nvPr/>
        </p:nvSpPr>
        <p:spPr>
          <a:xfrm>
            <a:off x="1201686" y="1854200"/>
            <a:ext cx="9653640" cy="904319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Motivation: Virtual Memory is the Bottleneck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11</a:t>
            </a:fld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CAEB07-034D-39AE-5C5B-12C80030F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64294"/>
              </p:ext>
            </p:extLst>
          </p:nvPr>
        </p:nvGraphicFramePr>
        <p:xfrm>
          <a:off x="1201686" y="1395941"/>
          <a:ext cx="4894314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4314">
                  <a:extLst>
                    <a:ext uri="{9D8B030D-6E8A-4147-A177-3AD203B41FA5}">
                      <a16:colId xmlns:a16="http://schemas.microsoft.com/office/drawing/2014/main" val="831789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Source of Overhead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78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Page Faults + Page Table Setup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2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Synchronous Resource Release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39029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6D21F027-43C7-F134-F372-C6B6FDC65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02303"/>
              </p:ext>
            </p:extLst>
          </p:nvPr>
        </p:nvGraphicFramePr>
        <p:xfrm>
          <a:off x="1203273" y="2767541"/>
          <a:ext cx="489272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2728">
                  <a:extLst>
                    <a:ext uri="{9D8B030D-6E8A-4147-A177-3AD203B41FA5}">
                      <a16:colId xmlns:a16="http://schemas.microsoft.com/office/drawing/2014/main" val="831789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 Address Space allocator (VM locks)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78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 Kernel Dirty Page tracking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2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 Block zeroing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3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2915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287B95-C621-4642-C7D3-BD0B7DD05994}"/>
              </a:ext>
            </a:extLst>
          </p:cNvPr>
          <p:cNvSpPr txBox="1"/>
          <p:nvPr/>
        </p:nvSpPr>
        <p:spPr>
          <a:xfrm>
            <a:off x="2399900" y="1287956"/>
            <a:ext cx="25571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Virtual Memory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3A7B3DB1-BBF2-EDA9-0DD5-ECD24F112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1844675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2E03AC7D-4E08-6A82-98FB-9A8580D02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2301875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7">
            <a:extLst>
              <a:ext uri="{FF2B5EF4-FFF2-40B4-BE49-F238E27FC236}">
                <a16:creationId xmlns:a16="http://schemas.microsoft.com/office/drawing/2014/main" id="{55DAAD23-ADF8-17E3-3D54-F4AD902D4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2759075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8">
            <a:extLst>
              <a:ext uri="{FF2B5EF4-FFF2-40B4-BE49-F238E27FC236}">
                <a16:creationId xmlns:a16="http://schemas.microsoft.com/office/drawing/2014/main" id="{8B7124BE-FB79-2B32-588E-DBA449222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3216275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9">
            <a:extLst>
              <a:ext uri="{FF2B5EF4-FFF2-40B4-BE49-F238E27FC236}">
                <a16:creationId xmlns:a16="http://schemas.microsoft.com/office/drawing/2014/main" id="{8077FAC8-5DAF-552F-72D3-0733830A4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3675063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10">
            <a:extLst>
              <a:ext uri="{FF2B5EF4-FFF2-40B4-BE49-F238E27FC236}">
                <a16:creationId xmlns:a16="http://schemas.microsoft.com/office/drawing/2014/main" id="{113D59B7-1CBA-2959-2C83-E3E3F7918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4132263"/>
            <a:ext cx="4757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11">
            <a:extLst>
              <a:ext uri="{FF2B5EF4-FFF2-40B4-BE49-F238E27FC236}">
                <a16:creationId xmlns:a16="http://schemas.microsoft.com/office/drawing/2014/main" id="{64C42C3A-BC47-01C1-513A-0D195D19E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938" y="1387475"/>
            <a:ext cx="0" cy="32019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D0A2E4D9-A30F-DFBC-C67B-AFCFF96AD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3874" y="1332500"/>
            <a:ext cx="10915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DaxVM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83FECE47-2E7A-7313-BB3D-8AB655F10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1885950"/>
            <a:ext cx="3828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O(1) mmap through file tables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9" name="Rectangle 14">
            <a:extLst>
              <a:ext uri="{FF2B5EF4-FFF2-40B4-BE49-F238E27FC236}">
                <a16:creationId xmlns:a16="http://schemas.microsoft.com/office/drawing/2014/main" id="{83078F50-2932-ACA1-84E0-848EB9BD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2343150"/>
            <a:ext cx="4294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Asynchronous release in batches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475F7C2-B002-A172-F069-781419E2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2798763"/>
            <a:ext cx="2697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Ephemeral mappings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032" name="Rectangle 17">
            <a:extLst>
              <a:ext uri="{FF2B5EF4-FFF2-40B4-BE49-F238E27FC236}">
                <a16:creationId xmlns:a16="http://schemas.microsoft.com/office/drawing/2014/main" id="{FC03ADD4-144D-0B5A-E8E6-ADAE850EF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3255963"/>
            <a:ext cx="581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clwb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033" name="Rectangle 18">
            <a:extLst>
              <a:ext uri="{FF2B5EF4-FFF2-40B4-BE49-F238E27FC236}">
                <a16:creationId xmlns:a16="http://schemas.microsoft.com/office/drawing/2014/main" id="{09ACFFB1-899C-C6A0-8614-0810709C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3255963"/>
            <a:ext cx="2515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+ MAP_NO_MSYNC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034" name="Rectangle 19">
            <a:extLst>
              <a:ext uri="{FF2B5EF4-FFF2-40B4-BE49-F238E27FC236}">
                <a16:creationId xmlns:a16="http://schemas.microsoft.com/office/drawing/2014/main" id="{B3143157-26E5-01A7-2B9F-06C5CF85C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3713163"/>
            <a:ext cx="2244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Asynchronous pre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035" name="Rectangle 20">
            <a:extLst>
              <a:ext uri="{FF2B5EF4-FFF2-40B4-BE49-F238E27FC236}">
                <a16:creationId xmlns:a16="http://schemas.microsoft.com/office/drawing/2014/main" id="{A2AF460C-E69B-079E-02E5-37638E2D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6963" y="3713163"/>
            <a:ext cx="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036" name="Rectangle 21">
            <a:extLst>
              <a:ext uri="{FF2B5EF4-FFF2-40B4-BE49-F238E27FC236}">
                <a16:creationId xmlns:a16="http://schemas.microsoft.com/office/drawing/2014/main" id="{00A35CCD-0DFE-0369-01F8-8C46F26D4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25" y="3713163"/>
            <a:ext cx="909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zeroing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91C1C-E6E3-8241-300A-88B8BD6113C1}"/>
              </a:ext>
            </a:extLst>
          </p:cNvPr>
          <p:cNvSpPr txBox="1"/>
          <p:nvPr/>
        </p:nvSpPr>
        <p:spPr>
          <a:xfrm>
            <a:off x="1676886" y="1291594"/>
            <a:ext cx="42433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Virtual Memory Overheads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2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5"/>
    </mc:Choice>
    <mc:Fallback xmlns="">
      <p:transition spd="slow" advTm="1278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3">
            <a:extLst>
              <a:ext uri="{FF2B5EF4-FFF2-40B4-BE49-F238E27FC236}">
                <a16:creationId xmlns:a16="http://schemas.microsoft.com/office/drawing/2014/main" id="{1B8D602F-5297-71ED-8AFB-D2AF8588DFAA}"/>
              </a:ext>
            </a:extLst>
          </p:cNvPr>
          <p:cNvSpPr/>
          <p:nvPr/>
        </p:nvSpPr>
        <p:spPr>
          <a:xfrm>
            <a:off x="398793" y="2180628"/>
            <a:ext cx="5109083" cy="4043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DaxVM: O(1) MMap </a:t>
            </a:r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  <a:sym typeface="Wingdings" panose="05000000000000000000" pitchFamily="2" charset="2"/>
              </a:rPr>
              <a:t>via pre-populated file tables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12</a:t>
            </a:fld>
            <a:endParaRPr lang="en-US" dirty="0"/>
          </a:p>
        </p:txBody>
      </p:sp>
      <p:sp>
        <p:nvSpPr>
          <p:cNvPr id="160825" name="Rounded Rectangle 120">
            <a:extLst>
              <a:ext uri="{FF2B5EF4-FFF2-40B4-BE49-F238E27FC236}">
                <a16:creationId xmlns:a16="http://schemas.microsoft.com/office/drawing/2014/main" id="{F1957871-2F76-DB19-F0E0-834CC0D073B6}"/>
              </a:ext>
            </a:extLst>
          </p:cNvPr>
          <p:cNvSpPr/>
          <p:nvPr/>
        </p:nvSpPr>
        <p:spPr>
          <a:xfrm>
            <a:off x="9511199" y="2555673"/>
            <a:ext cx="2213198" cy="3489525"/>
          </a:xfrm>
          <a:prstGeom prst="roundRect">
            <a:avLst/>
          </a:prstGeom>
          <a:solidFill>
            <a:srgbClr val="EEDAC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6" name="Rectangle 160825">
            <a:extLst>
              <a:ext uri="{FF2B5EF4-FFF2-40B4-BE49-F238E27FC236}">
                <a16:creationId xmlns:a16="http://schemas.microsoft.com/office/drawing/2014/main" id="{8B2CD23A-C3E9-7C83-9903-1406C35E38EE}"/>
              </a:ext>
            </a:extLst>
          </p:cNvPr>
          <p:cNvSpPr/>
          <p:nvPr/>
        </p:nvSpPr>
        <p:spPr>
          <a:xfrm>
            <a:off x="10367548" y="4168937"/>
            <a:ext cx="381000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7" name="Rectangle 160826">
            <a:extLst>
              <a:ext uri="{FF2B5EF4-FFF2-40B4-BE49-F238E27FC236}">
                <a16:creationId xmlns:a16="http://schemas.microsoft.com/office/drawing/2014/main" id="{8E2715C0-C7CA-CADA-1058-9C2C33814ADA}"/>
              </a:ext>
            </a:extLst>
          </p:cNvPr>
          <p:cNvSpPr/>
          <p:nvPr/>
        </p:nvSpPr>
        <p:spPr>
          <a:xfrm>
            <a:off x="10367548" y="4168937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8" name="Rectangle 160827">
            <a:extLst>
              <a:ext uri="{FF2B5EF4-FFF2-40B4-BE49-F238E27FC236}">
                <a16:creationId xmlns:a16="http://schemas.microsoft.com/office/drawing/2014/main" id="{5917DBB8-8234-F2C0-3716-C693E20B6B87}"/>
              </a:ext>
            </a:extLst>
          </p:cNvPr>
          <p:cNvSpPr/>
          <p:nvPr/>
        </p:nvSpPr>
        <p:spPr>
          <a:xfrm>
            <a:off x="10367548" y="4220996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31" name="Rounded Rectangle 39">
            <a:extLst>
              <a:ext uri="{FF2B5EF4-FFF2-40B4-BE49-F238E27FC236}">
                <a16:creationId xmlns:a16="http://schemas.microsoft.com/office/drawing/2014/main" id="{0CA8DEA2-4085-9E00-A10B-29DF26A68739}"/>
              </a:ext>
            </a:extLst>
          </p:cNvPr>
          <p:cNvSpPr/>
          <p:nvPr/>
        </p:nvSpPr>
        <p:spPr>
          <a:xfrm>
            <a:off x="9884351" y="3902044"/>
            <a:ext cx="1400773" cy="1039876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32" name="Rectangle 160831">
            <a:extLst>
              <a:ext uri="{FF2B5EF4-FFF2-40B4-BE49-F238E27FC236}">
                <a16:creationId xmlns:a16="http://schemas.microsoft.com/office/drawing/2014/main" id="{F922DAB3-DCCD-6AD5-2AB2-710D34A4CB0F}"/>
              </a:ext>
            </a:extLst>
          </p:cNvPr>
          <p:cNvSpPr/>
          <p:nvPr/>
        </p:nvSpPr>
        <p:spPr>
          <a:xfrm>
            <a:off x="10142124" y="4606214"/>
            <a:ext cx="381000" cy="21684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33" name="Rectangle 160832">
            <a:extLst>
              <a:ext uri="{FF2B5EF4-FFF2-40B4-BE49-F238E27FC236}">
                <a16:creationId xmlns:a16="http://schemas.microsoft.com/office/drawing/2014/main" id="{04E39C47-CA74-74AB-C94C-198ACBF5A8BA}"/>
              </a:ext>
            </a:extLst>
          </p:cNvPr>
          <p:cNvSpPr/>
          <p:nvPr/>
        </p:nvSpPr>
        <p:spPr>
          <a:xfrm>
            <a:off x="10142124" y="4610602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0xa</a:t>
            </a:r>
          </a:p>
        </p:txBody>
      </p:sp>
      <p:sp>
        <p:nvSpPr>
          <p:cNvPr id="160834" name="Rectangle 160833">
            <a:extLst>
              <a:ext uri="{FF2B5EF4-FFF2-40B4-BE49-F238E27FC236}">
                <a16:creationId xmlns:a16="http://schemas.microsoft.com/office/drawing/2014/main" id="{2C350E66-6E7A-13E9-5FD0-6E2B94A50141}"/>
              </a:ext>
            </a:extLst>
          </p:cNvPr>
          <p:cNvSpPr/>
          <p:nvPr/>
        </p:nvSpPr>
        <p:spPr>
          <a:xfrm>
            <a:off x="10142124" y="4663633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0x3</a:t>
            </a:r>
          </a:p>
        </p:txBody>
      </p:sp>
      <p:sp>
        <p:nvSpPr>
          <p:cNvPr id="160835" name="Rectangle 160834">
            <a:extLst>
              <a:ext uri="{FF2B5EF4-FFF2-40B4-BE49-F238E27FC236}">
                <a16:creationId xmlns:a16="http://schemas.microsoft.com/office/drawing/2014/main" id="{7D71C059-788A-9743-BD82-600477E6D54A}"/>
              </a:ext>
            </a:extLst>
          </p:cNvPr>
          <p:cNvSpPr/>
          <p:nvPr/>
        </p:nvSpPr>
        <p:spPr>
          <a:xfrm>
            <a:off x="10142124" y="4715656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0xc</a:t>
            </a:r>
          </a:p>
        </p:txBody>
      </p:sp>
      <p:sp>
        <p:nvSpPr>
          <p:cNvPr id="160836" name="Rectangle 160835">
            <a:extLst>
              <a:ext uri="{FF2B5EF4-FFF2-40B4-BE49-F238E27FC236}">
                <a16:creationId xmlns:a16="http://schemas.microsoft.com/office/drawing/2014/main" id="{9A67A700-27EE-8B08-2153-5504D99CF456}"/>
              </a:ext>
            </a:extLst>
          </p:cNvPr>
          <p:cNvSpPr/>
          <p:nvPr/>
        </p:nvSpPr>
        <p:spPr>
          <a:xfrm>
            <a:off x="10142124" y="4766274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0" dirty="0">
                <a:solidFill>
                  <a:prstClr val="black"/>
                </a:solidFill>
                <a:latin typeface="Calibri"/>
              </a:rPr>
              <a:t>0xf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0837" name="TextBox 160836">
            <a:extLst>
              <a:ext uri="{FF2B5EF4-FFF2-40B4-BE49-F238E27FC236}">
                <a16:creationId xmlns:a16="http://schemas.microsoft.com/office/drawing/2014/main" id="{2C127CC9-B036-006E-F29D-0C95CEB52434}"/>
              </a:ext>
            </a:extLst>
          </p:cNvPr>
          <p:cNvSpPr txBox="1"/>
          <p:nvPr/>
        </p:nvSpPr>
        <p:spPr>
          <a:xfrm>
            <a:off x="9884351" y="3761098"/>
            <a:ext cx="694421" cy="229225"/>
          </a:xfrm>
          <a:prstGeom prst="rect">
            <a:avLst/>
          </a:prstGeom>
          <a:solidFill>
            <a:srgbClr val="EEDA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Inode1</a:t>
            </a:r>
          </a:p>
        </p:txBody>
      </p:sp>
      <p:sp>
        <p:nvSpPr>
          <p:cNvPr id="160838" name="TextBox 160837">
            <a:extLst>
              <a:ext uri="{FF2B5EF4-FFF2-40B4-BE49-F238E27FC236}">
                <a16:creationId xmlns:a16="http://schemas.microsoft.com/office/drawing/2014/main" id="{80C50429-3404-C536-2AB8-EF378B88EB5B}"/>
              </a:ext>
            </a:extLst>
          </p:cNvPr>
          <p:cNvSpPr txBox="1"/>
          <p:nvPr/>
        </p:nvSpPr>
        <p:spPr>
          <a:xfrm>
            <a:off x="10307704" y="3939712"/>
            <a:ext cx="542136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839" name="TextBox 160838">
            <a:extLst>
              <a:ext uri="{FF2B5EF4-FFF2-40B4-BE49-F238E27FC236}">
                <a16:creationId xmlns:a16="http://schemas.microsoft.com/office/drawing/2014/main" id="{DE43DC0E-7570-0DFF-0A1A-74321A305B3E}"/>
              </a:ext>
            </a:extLst>
          </p:cNvPr>
          <p:cNvSpPr txBox="1"/>
          <p:nvPr/>
        </p:nvSpPr>
        <p:spPr>
          <a:xfrm>
            <a:off x="10125571" y="4376989"/>
            <a:ext cx="453201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PTE</a:t>
            </a:r>
          </a:p>
        </p:txBody>
      </p:sp>
      <p:cxnSp>
        <p:nvCxnSpPr>
          <p:cNvPr id="160841" name="Elbow Connector 65">
            <a:extLst>
              <a:ext uri="{FF2B5EF4-FFF2-40B4-BE49-F238E27FC236}">
                <a16:creationId xmlns:a16="http://schemas.microsoft.com/office/drawing/2014/main" id="{522290BE-6374-9B8D-3496-0AAEEFC81880}"/>
              </a:ext>
            </a:extLst>
          </p:cNvPr>
          <p:cNvCxnSpPr>
            <a:stCxn id="160827" idx="1"/>
            <a:endCxn id="160833" idx="1"/>
          </p:cNvCxnSpPr>
          <p:nvPr/>
        </p:nvCxnSpPr>
        <p:spPr>
          <a:xfrm rot="10800000" flipV="1">
            <a:off x="10142124" y="4194948"/>
            <a:ext cx="225424" cy="441666"/>
          </a:xfrm>
          <a:prstGeom prst="bentConnector3">
            <a:avLst>
              <a:gd name="adj1" fmla="val 153521"/>
            </a:avLst>
          </a:prstGeom>
          <a:noFill/>
          <a:ln w="127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  <a:tailEnd type="arrow"/>
          </a:ln>
          <a:effectLst/>
        </p:spPr>
      </p:cxnSp>
      <p:sp>
        <p:nvSpPr>
          <p:cNvPr id="160842" name="Rounded Rectangle 107">
            <a:extLst>
              <a:ext uri="{FF2B5EF4-FFF2-40B4-BE49-F238E27FC236}">
                <a16:creationId xmlns:a16="http://schemas.microsoft.com/office/drawing/2014/main" id="{70A2DFA3-B11F-D30D-5E0B-EBD5C2E60A3A}"/>
              </a:ext>
            </a:extLst>
          </p:cNvPr>
          <p:cNvSpPr/>
          <p:nvPr/>
        </p:nvSpPr>
        <p:spPr>
          <a:xfrm>
            <a:off x="5781215" y="2613810"/>
            <a:ext cx="3424771" cy="3431389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3" name="Rectangle 160842">
            <a:extLst>
              <a:ext uri="{FF2B5EF4-FFF2-40B4-BE49-F238E27FC236}">
                <a16:creationId xmlns:a16="http://schemas.microsoft.com/office/drawing/2014/main" id="{02C622C4-C5DA-C80F-7A51-6AFABC818AFE}"/>
              </a:ext>
            </a:extLst>
          </p:cNvPr>
          <p:cNvSpPr/>
          <p:nvPr/>
        </p:nvSpPr>
        <p:spPr>
          <a:xfrm>
            <a:off x="5861146" y="2605148"/>
            <a:ext cx="3352074" cy="1532302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Process 1 </a:t>
            </a:r>
          </a:p>
        </p:txBody>
      </p:sp>
      <p:sp>
        <p:nvSpPr>
          <p:cNvPr id="160844" name="Rectangle 160843">
            <a:extLst>
              <a:ext uri="{FF2B5EF4-FFF2-40B4-BE49-F238E27FC236}">
                <a16:creationId xmlns:a16="http://schemas.microsoft.com/office/drawing/2014/main" id="{42EFF783-97BF-94EB-F546-ED19F4396E62}"/>
              </a:ext>
            </a:extLst>
          </p:cNvPr>
          <p:cNvSpPr/>
          <p:nvPr/>
        </p:nvSpPr>
        <p:spPr>
          <a:xfrm>
            <a:off x="7019278" y="3210890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5" name="Rectangle 160844">
            <a:extLst>
              <a:ext uri="{FF2B5EF4-FFF2-40B4-BE49-F238E27FC236}">
                <a16:creationId xmlns:a16="http://schemas.microsoft.com/office/drawing/2014/main" id="{1DEDD6F5-ED76-63F5-354E-92322F5A8627}"/>
              </a:ext>
            </a:extLst>
          </p:cNvPr>
          <p:cNvSpPr/>
          <p:nvPr/>
        </p:nvSpPr>
        <p:spPr>
          <a:xfrm>
            <a:off x="7032465" y="3721658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6" name="Rectangle 160845">
            <a:extLst>
              <a:ext uri="{FF2B5EF4-FFF2-40B4-BE49-F238E27FC236}">
                <a16:creationId xmlns:a16="http://schemas.microsoft.com/office/drawing/2014/main" id="{52445CE7-EB77-DE35-1E9D-6CBA010C84EB}"/>
              </a:ext>
            </a:extLst>
          </p:cNvPr>
          <p:cNvSpPr/>
          <p:nvPr/>
        </p:nvSpPr>
        <p:spPr>
          <a:xfrm>
            <a:off x="7767363" y="3097386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7" name="Rectangle 160846">
            <a:extLst>
              <a:ext uri="{FF2B5EF4-FFF2-40B4-BE49-F238E27FC236}">
                <a16:creationId xmlns:a16="http://schemas.microsoft.com/office/drawing/2014/main" id="{2F9EE4EB-2E10-B7E0-B250-8205ED32B01A}"/>
              </a:ext>
            </a:extLst>
          </p:cNvPr>
          <p:cNvSpPr/>
          <p:nvPr/>
        </p:nvSpPr>
        <p:spPr>
          <a:xfrm>
            <a:off x="8501061" y="3362229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8" name="Rectangle 160847">
            <a:extLst>
              <a:ext uri="{FF2B5EF4-FFF2-40B4-BE49-F238E27FC236}">
                <a16:creationId xmlns:a16="http://schemas.microsoft.com/office/drawing/2014/main" id="{BC5C80BB-F36E-7EFA-AC70-F02EB6F73570}"/>
              </a:ext>
            </a:extLst>
          </p:cNvPr>
          <p:cNvSpPr/>
          <p:nvPr/>
        </p:nvSpPr>
        <p:spPr>
          <a:xfrm>
            <a:off x="8486675" y="2983882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9" name="Rectangle 160848">
            <a:extLst>
              <a:ext uri="{FF2B5EF4-FFF2-40B4-BE49-F238E27FC236}">
                <a16:creationId xmlns:a16="http://schemas.microsoft.com/office/drawing/2014/main" id="{442ED183-3C4C-03BC-F94D-7763CAF652ED}"/>
              </a:ext>
            </a:extLst>
          </p:cNvPr>
          <p:cNvSpPr/>
          <p:nvPr/>
        </p:nvSpPr>
        <p:spPr>
          <a:xfrm>
            <a:off x="7767363" y="3855867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0" name="TextBox 160849">
            <a:extLst>
              <a:ext uri="{FF2B5EF4-FFF2-40B4-BE49-F238E27FC236}">
                <a16:creationId xmlns:a16="http://schemas.microsoft.com/office/drawing/2014/main" id="{3E14356A-F9D3-5654-58DC-3B327FDD0DA7}"/>
              </a:ext>
            </a:extLst>
          </p:cNvPr>
          <p:cNvSpPr txBox="1"/>
          <p:nvPr/>
        </p:nvSpPr>
        <p:spPr>
          <a:xfrm>
            <a:off x="5991290" y="3274595"/>
            <a:ext cx="379148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PGD</a:t>
            </a:r>
          </a:p>
        </p:txBody>
      </p:sp>
      <p:sp>
        <p:nvSpPr>
          <p:cNvPr id="160851" name="TextBox 160850">
            <a:extLst>
              <a:ext uri="{FF2B5EF4-FFF2-40B4-BE49-F238E27FC236}">
                <a16:creationId xmlns:a16="http://schemas.microsoft.com/office/drawing/2014/main" id="{14B1C03D-ADCD-5111-D30C-3F720B652539}"/>
              </a:ext>
            </a:extLst>
          </p:cNvPr>
          <p:cNvSpPr txBox="1"/>
          <p:nvPr/>
        </p:nvSpPr>
        <p:spPr>
          <a:xfrm>
            <a:off x="6972961" y="2992132"/>
            <a:ext cx="380359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PUD</a:t>
            </a:r>
          </a:p>
        </p:txBody>
      </p:sp>
      <p:sp>
        <p:nvSpPr>
          <p:cNvPr id="160852" name="TextBox 160851">
            <a:extLst>
              <a:ext uri="{FF2B5EF4-FFF2-40B4-BE49-F238E27FC236}">
                <a16:creationId xmlns:a16="http://schemas.microsoft.com/office/drawing/2014/main" id="{D6F81D2C-1291-51B7-3B26-82233827BB9A}"/>
              </a:ext>
            </a:extLst>
          </p:cNvPr>
          <p:cNvSpPr txBox="1"/>
          <p:nvPr/>
        </p:nvSpPr>
        <p:spPr>
          <a:xfrm>
            <a:off x="7670892" y="2858198"/>
            <a:ext cx="409412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853" name="TextBox 160852">
            <a:extLst>
              <a:ext uri="{FF2B5EF4-FFF2-40B4-BE49-F238E27FC236}">
                <a16:creationId xmlns:a16="http://schemas.microsoft.com/office/drawing/2014/main" id="{E0E86F3E-A9BD-9704-53B0-9C35824E88EB}"/>
              </a:ext>
            </a:extLst>
          </p:cNvPr>
          <p:cNvSpPr txBox="1"/>
          <p:nvPr/>
        </p:nvSpPr>
        <p:spPr>
          <a:xfrm>
            <a:off x="8419010" y="2747689"/>
            <a:ext cx="342250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PTE</a:t>
            </a:r>
          </a:p>
        </p:txBody>
      </p:sp>
      <p:sp>
        <p:nvSpPr>
          <p:cNvPr id="160854" name="Rectangle 160853">
            <a:extLst>
              <a:ext uri="{FF2B5EF4-FFF2-40B4-BE49-F238E27FC236}">
                <a16:creationId xmlns:a16="http://schemas.microsoft.com/office/drawing/2014/main" id="{97B9A162-BF0F-2586-9E75-2711DDBCA2A5}"/>
              </a:ext>
            </a:extLst>
          </p:cNvPr>
          <p:cNvSpPr/>
          <p:nvPr/>
        </p:nvSpPr>
        <p:spPr>
          <a:xfrm>
            <a:off x="6084175" y="3501137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5" name="TextBox 160854">
            <a:extLst>
              <a:ext uri="{FF2B5EF4-FFF2-40B4-BE49-F238E27FC236}">
                <a16:creationId xmlns:a16="http://schemas.microsoft.com/office/drawing/2014/main" id="{E17C003C-EACB-9CBC-F5CD-9D55E8F72874}"/>
              </a:ext>
            </a:extLst>
          </p:cNvPr>
          <p:cNvSpPr txBox="1"/>
          <p:nvPr/>
        </p:nvSpPr>
        <p:spPr>
          <a:xfrm>
            <a:off x="5818060" y="2823381"/>
            <a:ext cx="763555" cy="253610"/>
          </a:xfrm>
          <a:prstGeom prst="round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mm_struct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60856" name="Straight Arrow Connector 160855">
            <a:extLst>
              <a:ext uri="{FF2B5EF4-FFF2-40B4-BE49-F238E27FC236}">
                <a16:creationId xmlns:a16="http://schemas.microsoft.com/office/drawing/2014/main" id="{CE8934E6-18EA-59F7-EA28-FF54F511EE6F}"/>
              </a:ext>
            </a:extLst>
          </p:cNvPr>
          <p:cNvCxnSpPr>
            <a:stCxn id="160855" idx="2"/>
          </p:cNvCxnSpPr>
          <p:nvPr/>
        </p:nvCxnSpPr>
        <p:spPr>
          <a:xfrm>
            <a:off x="6199838" y="3076991"/>
            <a:ext cx="0" cy="19037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57" name="Rectangle 160856">
            <a:extLst>
              <a:ext uri="{FF2B5EF4-FFF2-40B4-BE49-F238E27FC236}">
                <a16:creationId xmlns:a16="http://schemas.microsoft.com/office/drawing/2014/main" id="{FDC6DD18-C80C-A4A1-4F2B-B4D9F9B18B98}"/>
              </a:ext>
            </a:extLst>
          </p:cNvPr>
          <p:cNvSpPr/>
          <p:nvPr/>
        </p:nvSpPr>
        <p:spPr>
          <a:xfrm>
            <a:off x="8501061" y="3481409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8" name="Rectangle 160857">
            <a:extLst>
              <a:ext uri="{FF2B5EF4-FFF2-40B4-BE49-F238E27FC236}">
                <a16:creationId xmlns:a16="http://schemas.microsoft.com/office/drawing/2014/main" id="{6096E9C8-304C-D2E2-63A8-C4B52B8BAF8F}"/>
              </a:ext>
            </a:extLst>
          </p:cNvPr>
          <p:cNvSpPr/>
          <p:nvPr/>
        </p:nvSpPr>
        <p:spPr>
          <a:xfrm>
            <a:off x="8501061" y="3533432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9" name="Rectangle 160858">
            <a:extLst>
              <a:ext uri="{FF2B5EF4-FFF2-40B4-BE49-F238E27FC236}">
                <a16:creationId xmlns:a16="http://schemas.microsoft.com/office/drawing/2014/main" id="{802D43C2-86A9-6AAB-E847-D2DAB32B9E84}"/>
              </a:ext>
            </a:extLst>
          </p:cNvPr>
          <p:cNvSpPr/>
          <p:nvPr/>
        </p:nvSpPr>
        <p:spPr>
          <a:xfrm>
            <a:off x="7767363" y="3097386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0" name="Rectangle 160859">
            <a:extLst>
              <a:ext uri="{FF2B5EF4-FFF2-40B4-BE49-F238E27FC236}">
                <a16:creationId xmlns:a16="http://schemas.microsoft.com/office/drawing/2014/main" id="{F84C82D1-B1F4-0FB2-7881-39A92C51BF12}"/>
              </a:ext>
            </a:extLst>
          </p:cNvPr>
          <p:cNvSpPr/>
          <p:nvPr/>
        </p:nvSpPr>
        <p:spPr>
          <a:xfrm>
            <a:off x="7767363" y="3146489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1" name="Rectangle 160860">
            <a:extLst>
              <a:ext uri="{FF2B5EF4-FFF2-40B4-BE49-F238E27FC236}">
                <a16:creationId xmlns:a16="http://schemas.microsoft.com/office/drawing/2014/main" id="{D97BF302-FB40-118D-F83E-B89999C464E1}"/>
              </a:ext>
            </a:extLst>
          </p:cNvPr>
          <p:cNvSpPr/>
          <p:nvPr/>
        </p:nvSpPr>
        <p:spPr>
          <a:xfrm>
            <a:off x="7019278" y="3210890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2" name="Rectangle 160861">
            <a:extLst>
              <a:ext uri="{FF2B5EF4-FFF2-40B4-BE49-F238E27FC236}">
                <a16:creationId xmlns:a16="http://schemas.microsoft.com/office/drawing/2014/main" id="{2F667FAD-39EB-1728-7ECC-4694276A65A3}"/>
              </a:ext>
            </a:extLst>
          </p:cNvPr>
          <p:cNvSpPr/>
          <p:nvPr/>
        </p:nvSpPr>
        <p:spPr>
          <a:xfrm>
            <a:off x="7033364" y="3786080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3" name="Rectangle 160862">
            <a:extLst>
              <a:ext uri="{FF2B5EF4-FFF2-40B4-BE49-F238E27FC236}">
                <a16:creationId xmlns:a16="http://schemas.microsoft.com/office/drawing/2014/main" id="{BE3E378B-E2A9-5F5E-1141-D355C60ADA08}"/>
              </a:ext>
            </a:extLst>
          </p:cNvPr>
          <p:cNvSpPr/>
          <p:nvPr/>
        </p:nvSpPr>
        <p:spPr>
          <a:xfrm>
            <a:off x="7767363" y="3932280"/>
            <a:ext cx="287725" cy="52023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4" name="Rectangle 160863">
            <a:extLst>
              <a:ext uri="{FF2B5EF4-FFF2-40B4-BE49-F238E27FC236}">
                <a16:creationId xmlns:a16="http://schemas.microsoft.com/office/drawing/2014/main" id="{51732164-C247-536B-F72B-711C71E575C9}"/>
              </a:ext>
            </a:extLst>
          </p:cNvPr>
          <p:cNvSpPr/>
          <p:nvPr/>
        </p:nvSpPr>
        <p:spPr>
          <a:xfrm>
            <a:off x="6082724" y="3501137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5" name="Rectangle 160864">
            <a:extLst>
              <a:ext uri="{FF2B5EF4-FFF2-40B4-BE49-F238E27FC236}">
                <a16:creationId xmlns:a16="http://schemas.microsoft.com/office/drawing/2014/main" id="{0147DC7E-498E-E0CC-7021-8FEB810351BD}"/>
              </a:ext>
            </a:extLst>
          </p:cNvPr>
          <p:cNvSpPr/>
          <p:nvPr/>
        </p:nvSpPr>
        <p:spPr>
          <a:xfrm>
            <a:off x="6084175" y="3676123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0866" name="Straight Arrow Connector 160865">
            <a:extLst>
              <a:ext uri="{FF2B5EF4-FFF2-40B4-BE49-F238E27FC236}">
                <a16:creationId xmlns:a16="http://schemas.microsoft.com/office/drawing/2014/main" id="{C354D73E-7C8D-16C3-A5EA-E59B841C91CC}"/>
              </a:ext>
            </a:extLst>
          </p:cNvPr>
          <p:cNvCxnSpPr/>
          <p:nvPr/>
        </p:nvCxnSpPr>
        <p:spPr>
          <a:xfrm>
            <a:off x="6371900" y="3702134"/>
            <a:ext cx="661464" cy="29150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67" name="Straight Arrow Connector 160866">
            <a:extLst>
              <a:ext uri="{FF2B5EF4-FFF2-40B4-BE49-F238E27FC236}">
                <a16:creationId xmlns:a16="http://schemas.microsoft.com/office/drawing/2014/main" id="{CEFCF430-7E91-B73B-9AAF-1840380E4633}"/>
              </a:ext>
            </a:extLst>
          </p:cNvPr>
          <p:cNvCxnSpPr>
            <a:endCxn id="160861" idx="1"/>
          </p:cNvCxnSpPr>
          <p:nvPr/>
        </p:nvCxnSpPr>
        <p:spPr>
          <a:xfrm flipV="1">
            <a:off x="6371900" y="3236901"/>
            <a:ext cx="647379" cy="290247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68" name="Straight Arrow Connector 160867">
            <a:extLst>
              <a:ext uri="{FF2B5EF4-FFF2-40B4-BE49-F238E27FC236}">
                <a16:creationId xmlns:a16="http://schemas.microsoft.com/office/drawing/2014/main" id="{6FA179CE-6365-2196-C0BC-FD76C925AFB8}"/>
              </a:ext>
            </a:extLst>
          </p:cNvPr>
          <p:cNvCxnSpPr>
            <a:endCxn id="160859" idx="1"/>
          </p:cNvCxnSpPr>
          <p:nvPr/>
        </p:nvCxnSpPr>
        <p:spPr>
          <a:xfrm flipV="1">
            <a:off x="7307003" y="3123397"/>
            <a:ext cx="460360" cy="113504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69" name="Straight Arrow Connector 160868">
            <a:extLst>
              <a:ext uri="{FF2B5EF4-FFF2-40B4-BE49-F238E27FC236}">
                <a16:creationId xmlns:a16="http://schemas.microsoft.com/office/drawing/2014/main" id="{5DFC5D14-1436-1EE2-8C14-1378DBEB4E49}"/>
              </a:ext>
            </a:extLst>
          </p:cNvPr>
          <p:cNvCxnSpPr>
            <a:stCxn id="160862" idx="3"/>
          </p:cNvCxnSpPr>
          <p:nvPr/>
        </p:nvCxnSpPr>
        <p:spPr>
          <a:xfrm>
            <a:off x="7321089" y="3812091"/>
            <a:ext cx="435800" cy="51816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70" name="Straight Arrow Connector 160869">
            <a:extLst>
              <a:ext uri="{FF2B5EF4-FFF2-40B4-BE49-F238E27FC236}">
                <a16:creationId xmlns:a16="http://schemas.microsoft.com/office/drawing/2014/main" id="{6EAE4A62-7B07-5618-5D7B-8A70F664A476}"/>
              </a:ext>
            </a:extLst>
          </p:cNvPr>
          <p:cNvCxnSpPr/>
          <p:nvPr/>
        </p:nvCxnSpPr>
        <p:spPr>
          <a:xfrm flipV="1">
            <a:off x="8055088" y="2983882"/>
            <a:ext cx="431587" cy="139515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71" name="Straight Arrow Connector 160870">
            <a:extLst>
              <a:ext uri="{FF2B5EF4-FFF2-40B4-BE49-F238E27FC236}">
                <a16:creationId xmlns:a16="http://schemas.microsoft.com/office/drawing/2014/main" id="{DC8386C5-D9E2-8EAE-4DF7-1F6FC9F370CA}"/>
              </a:ext>
            </a:extLst>
          </p:cNvPr>
          <p:cNvCxnSpPr>
            <a:stCxn id="160860" idx="3"/>
          </p:cNvCxnSpPr>
          <p:nvPr/>
        </p:nvCxnSpPr>
        <p:spPr>
          <a:xfrm>
            <a:off x="8055088" y="3172501"/>
            <a:ext cx="445973" cy="189728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60872" name="Rectangle 160871">
            <a:extLst>
              <a:ext uri="{FF2B5EF4-FFF2-40B4-BE49-F238E27FC236}">
                <a16:creationId xmlns:a16="http://schemas.microsoft.com/office/drawing/2014/main" id="{250DF36B-6ADE-39BB-A560-61C5C453E313}"/>
              </a:ext>
            </a:extLst>
          </p:cNvPr>
          <p:cNvSpPr/>
          <p:nvPr/>
        </p:nvSpPr>
        <p:spPr>
          <a:xfrm>
            <a:off x="8486675" y="2983882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3" name="Rectangle 160872">
            <a:extLst>
              <a:ext uri="{FF2B5EF4-FFF2-40B4-BE49-F238E27FC236}">
                <a16:creationId xmlns:a16="http://schemas.microsoft.com/office/drawing/2014/main" id="{06922607-DBB5-B340-DACA-C65AA05CD717}"/>
              </a:ext>
            </a:extLst>
          </p:cNvPr>
          <p:cNvSpPr/>
          <p:nvPr/>
        </p:nvSpPr>
        <p:spPr>
          <a:xfrm>
            <a:off x="8486675" y="3071375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4" name="Rectangle 160873">
            <a:extLst>
              <a:ext uri="{FF2B5EF4-FFF2-40B4-BE49-F238E27FC236}">
                <a16:creationId xmlns:a16="http://schemas.microsoft.com/office/drawing/2014/main" id="{8D2FB515-D981-0308-51DF-07103E464948}"/>
              </a:ext>
            </a:extLst>
          </p:cNvPr>
          <p:cNvSpPr/>
          <p:nvPr/>
        </p:nvSpPr>
        <p:spPr>
          <a:xfrm>
            <a:off x="8486675" y="3155700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5" name="Rectangle 160874">
            <a:extLst>
              <a:ext uri="{FF2B5EF4-FFF2-40B4-BE49-F238E27FC236}">
                <a16:creationId xmlns:a16="http://schemas.microsoft.com/office/drawing/2014/main" id="{E3E74228-C5D5-4933-BF52-94C64FB567DD}"/>
              </a:ext>
            </a:extLst>
          </p:cNvPr>
          <p:cNvSpPr/>
          <p:nvPr/>
        </p:nvSpPr>
        <p:spPr>
          <a:xfrm>
            <a:off x="5862952" y="4397537"/>
            <a:ext cx="3352074" cy="1532302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Process 2 </a:t>
            </a:r>
          </a:p>
        </p:txBody>
      </p:sp>
      <p:sp>
        <p:nvSpPr>
          <p:cNvPr id="160876" name="Rectangle 160875">
            <a:extLst>
              <a:ext uri="{FF2B5EF4-FFF2-40B4-BE49-F238E27FC236}">
                <a16:creationId xmlns:a16="http://schemas.microsoft.com/office/drawing/2014/main" id="{6FC02C9B-8646-3A20-5E93-9B8C7FC5568A}"/>
              </a:ext>
            </a:extLst>
          </p:cNvPr>
          <p:cNvSpPr/>
          <p:nvPr/>
        </p:nvSpPr>
        <p:spPr>
          <a:xfrm>
            <a:off x="6082714" y="5299007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7" name="Rectangle 160876">
            <a:extLst>
              <a:ext uri="{FF2B5EF4-FFF2-40B4-BE49-F238E27FC236}">
                <a16:creationId xmlns:a16="http://schemas.microsoft.com/office/drawing/2014/main" id="{45E2D8B3-5131-F3B0-1219-1B41809525F7}"/>
              </a:ext>
            </a:extLst>
          </p:cNvPr>
          <p:cNvSpPr/>
          <p:nvPr/>
        </p:nvSpPr>
        <p:spPr>
          <a:xfrm>
            <a:off x="7023814" y="4958495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8" name="Rectangle 160877">
            <a:extLst>
              <a:ext uri="{FF2B5EF4-FFF2-40B4-BE49-F238E27FC236}">
                <a16:creationId xmlns:a16="http://schemas.microsoft.com/office/drawing/2014/main" id="{3224ABAC-C100-3FD9-2DB0-B5793830358D}"/>
              </a:ext>
            </a:extLst>
          </p:cNvPr>
          <p:cNvSpPr/>
          <p:nvPr/>
        </p:nvSpPr>
        <p:spPr>
          <a:xfrm>
            <a:off x="7037001" y="5526014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9" name="Rectangle 160878">
            <a:extLst>
              <a:ext uri="{FF2B5EF4-FFF2-40B4-BE49-F238E27FC236}">
                <a16:creationId xmlns:a16="http://schemas.microsoft.com/office/drawing/2014/main" id="{DC0F81D8-0C2E-64D0-8501-9EB6430C422F}"/>
              </a:ext>
            </a:extLst>
          </p:cNvPr>
          <p:cNvSpPr/>
          <p:nvPr/>
        </p:nvSpPr>
        <p:spPr>
          <a:xfrm>
            <a:off x="7771899" y="4901743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0" name="TextBox 160879">
            <a:extLst>
              <a:ext uri="{FF2B5EF4-FFF2-40B4-BE49-F238E27FC236}">
                <a16:creationId xmlns:a16="http://schemas.microsoft.com/office/drawing/2014/main" id="{861C01E5-AD7D-9F70-EAF4-5575538D3C37}"/>
              </a:ext>
            </a:extLst>
          </p:cNvPr>
          <p:cNvSpPr txBox="1"/>
          <p:nvPr/>
        </p:nvSpPr>
        <p:spPr>
          <a:xfrm>
            <a:off x="5991290" y="5079000"/>
            <a:ext cx="379148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PGD</a:t>
            </a:r>
          </a:p>
        </p:txBody>
      </p:sp>
      <p:sp>
        <p:nvSpPr>
          <p:cNvPr id="160881" name="TextBox 160880">
            <a:extLst>
              <a:ext uri="{FF2B5EF4-FFF2-40B4-BE49-F238E27FC236}">
                <a16:creationId xmlns:a16="http://schemas.microsoft.com/office/drawing/2014/main" id="{0E5215D4-1A59-E3D9-9CA7-9104A4EEECBC}"/>
              </a:ext>
            </a:extLst>
          </p:cNvPr>
          <p:cNvSpPr txBox="1"/>
          <p:nvPr/>
        </p:nvSpPr>
        <p:spPr>
          <a:xfrm>
            <a:off x="6972961" y="4752193"/>
            <a:ext cx="380359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PUD</a:t>
            </a:r>
          </a:p>
        </p:txBody>
      </p:sp>
      <p:sp>
        <p:nvSpPr>
          <p:cNvPr id="160882" name="TextBox 160881">
            <a:extLst>
              <a:ext uri="{FF2B5EF4-FFF2-40B4-BE49-F238E27FC236}">
                <a16:creationId xmlns:a16="http://schemas.microsoft.com/office/drawing/2014/main" id="{7639D78A-348E-E1C6-5CDC-423EFF04BADE}"/>
              </a:ext>
            </a:extLst>
          </p:cNvPr>
          <p:cNvSpPr txBox="1"/>
          <p:nvPr/>
        </p:nvSpPr>
        <p:spPr>
          <a:xfrm>
            <a:off x="7657097" y="4678827"/>
            <a:ext cx="409412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883" name="TextBox 160882">
            <a:extLst>
              <a:ext uri="{FF2B5EF4-FFF2-40B4-BE49-F238E27FC236}">
                <a16:creationId xmlns:a16="http://schemas.microsoft.com/office/drawing/2014/main" id="{663130AD-177E-B401-838F-F120B23ED003}"/>
              </a:ext>
            </a:extLst>
          </p:cNvPr>
          <p:cNvSpPr txBox="1"/>
          <p:nvPr/>
        </p:nvSpPr>
        <p:spPr>
          <a:xfrm>
            <a:off x="5841570" y="4580109"/>
            <a:ext cx="763555" cy="253610"/>
          </a:xfrm>
          <a:prstGeom prst="round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mm_struct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60884" name="Straight Arrow Connector 160883">
            <a:extLst>
              <a:ext uri="{FF2B5EF4-FFF2-40B4-BE49-F238E27FC236}">
                <a16:creationId xmlns:a16="http://schemas.microsoft.com/office/drawing/2014/main" id="{F9C1B7D3-370F-7E3B-4802-3B5F4DCBB1CC}"/>
              </a:ext>
            </a:extLst>
          </p:cNvPr>
          <p:cNvCxnSpPr/>
          <p:nvPr/>
        </p:nvCxnSpPr>
        <p:spPr>
          <a:xfrm flipH="1">
            <a:off x="6223348" y="4863793"/>
            <a:ext cx="3228" cy="2446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85" name="Rectangle 160884">
            <a:extLst>
              <a:ext uri="{FF2B5EF4-FFF2-40B4-BE49-F238E27FC236}">
                <a16:creationId xmlns:a16="http://schemas.microsoft.com/office/drawing/2014/main" id="{40D2E918-A9D0-6013-D783-986974D04307}"/>
              </a:ext>
            </a:extLst>
          </p:cNvPr>
          <p:cNvSpPr/>
          <p:nvPr/>
        </p:nvSpPr>
        <p:spPr>
          <a:xfrm>
            <a:off x="7771899" y="5034741"/>
            <a:ext cx="287725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6" name="Rectangle 160885">
            <a:extLst>
              <a:ext uri="{FF2B5EF4-FFF2-40B4-BE49-F238E27FC236}">
                <a16:creationId xmlns:a16="http://schemas.microsoft.com/office/drawing/2014/main" id="{F0D6C25D-35DD-E9B7-5E55-6C15C7477F2E}"/>
              </a:ext>
            </a:extLst>
          </p:cNvPr>
          <p:cNvSpPr/>
          <p:nvPr/>
        </p:nvSpPr>
        <p:spPr>
          <a:xfrm>
            <a:off x="7023814" y="5019346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7" name="Rectangle 160886">
            <a:extLst>
              <a:ext uri="{FF2B5EF4-FFF2-40B4-BE49-F238E27FC236}">
                <a16:creationId xmlns:a16="http://schemas.microsoft.com/office/drawing/2014/main" id="{02651A8E-2F79-5F88-AEBC-EECD29C5896D}"/>
              </a:ext>
            </a:extLst>
          </p:cNvPr>
          <p:cNvSpPr/>
          <p:nvPr/>
        </p:nvSpPr>
        <p:spPr>
          <a:xfrm>
            <a:off x="7036592" y="5524226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8" name="Rectangle 160887">
            <a:extLst>
              <a:ext uri="{FF2B5EF4-FFF2-40B4-BE49-F238E27FC236}">
                <a16:creationId xmlns:a16="http://schemas.microsoft.com/office/drawing/2014/main" id="{659D6C6D-93B3-A7C7-E369-0F503B9965B5}"/>
              </a:ext>
            </a:extLst>
          </p:cNvPr>
          <p:cNvSpPr/>
          <p:nvPr/>
        </p:nvSpPr>
        <p:spPr>
          <a:xfrm>
            <a:off x="7037001" y="5617393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9" name="Rectangle 160888">
            <a:extLst>
              <a:ext uri="{FF2B5EF4-FFF2-40B4-BE49-F238E27FC236}">
                <a16:creationId xmlns:a16="http://schemas.microsoft.com/office/drawing/2014/main" id="{F5820BC8-1B42-D9D6-5A47-B8FD811B7189}"/>
              </a:ext>
            </a:extLst>
          </p:cNvPr>
          <p:cNvSpPr/>
          <p:nvPr/>
        </p:nvSpPr>
        <p:spPr>
          <a:xfrm>
            <a:off x="6082714" y="5377661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90" name="Rectangle 160889">
            <a:extLst>
              <a:ext uri="{FF2B5EF4-FFF2-40B4-BE49-F238E27FC236}">
                <a16:creationId xmlns:a16="http://schemas.microsoft.com/office/drawing/2014/main" id="{5DC32FE3-D014-3CC1-ADF4-E1A47EA70581}"/>
              </a:ext>
            </a:extLst>
          </p:cNvPr>
          <p:cNvSpPr/>
          <p:nvPr/>
        </p:nvSpPr>
        <p:spPr>
          <a:xfrm>
            <a:off x="6082714" y="5429007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0891" name="Straight Arrow Connector 160890">
            <a:extLst>
              <a:ext uri="{FF2B5EF4-FFF2-40B4-BE49-F238E27FC236}">
                <a16:creationId xmlns:a16="http://schemas.microsoft.com/office/drawing/2014/main" id="{E740547D-2BFC-494D-A918-7BDB27B84BB6}"/>
              </a:ext>
            </a:extLst>
          </p:cNvPr>
          <p:cNvCxnSpPr>
            <a:stCxn id="160889" idx="3"/>
            <a:endCxn id="160886" idx="1"/>
          </p:cNvCxnSpPr>
          <p:nvPr/>
        </p:nvCxnSpPr>
        <p:spPr>
          <a:xfrm flipV="1">
            <a:off x="6370438" y="5045357"/>
            <a:ext cx="653376" cy="358315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92" name="Straight Arrow Connector 160891">
            <a:extLst>
              <a:ext uri="{FF2B5EF4-FFF2-40B4-BE49-F238E27FC236}">
                <a16:creationId xmlns:a16="http://schemas.microsoft.com/office/drawing/2014/main" id="{8767C847-C947-E11F-58E4-8A2AB89673DA}"/>
              </a:ext>
            </a:extLst>
          </p:cNvPr>
          <p:cNvCxnSpPr>
            <a:stCxn id="160890" idx="3"/>
            <a:endCxn id="160887" idx="1"/>
          </p:cNvCxnSpPr>
          <p:nvPr/>
        </p:nvCxnSpPr>
        <p:spPr>
          <a:xfrm>
            <a:off x="6370438" y="5455019"/>
            <a:ext cx="666153" cy="95219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93" name="Straight Arrow Connector 160892">
            <a:extLst>
              <a:ext uri="{FF2B5EF4-FFF2-40B4-BE49-F238E27FC236}">
                <a16:creationId xmlns:a16="http://schemas.microsoft.com/office/drawing/2014/main" id="{09D5FB75-1212-2F11-229C-93B22CD3B243}"/>
              </a:ext>
            </a:extLst>
          </p:cNvPr>
          <p:cNvCxnSpPr/>
          <p:nvPr/>
        </p:nvCxnSpPr>
        <p:spPr>
          <a:xfrm flipV="1">
            <a:off x="7311348" y="4901743"/>
            <a:ext cx="460551" cy="139516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94" name="Straight Arrow Connector 160893">
            <a:extLst>
              <a:ext uri="{FF2B5EF4-FFF2-40B4-BE49-F238E27FC236}">
                <a16:creationId xmlns:a16="http://schemas.microsoft.com/office/drawing/2014/main" id="{20113B9B-E023-9FCE-235D-3FFEC87D62F0}"/>
              </a:ext>
            </a:extLst>
          </p:cNvPr>
          <p:cNvCxnSpPr>
            <a:stCxn id="160863" idx="3"/>
            <a:endCxn id="160833" idx="1"/>
          </p:cNvCxnSpPr>
          <p:nvPr/>
        </p:nvCxnSpPr>
        <p:spPr>
          <a:xfrm>
            <a:off x="8055088" y="3958292"/>
            <a:ext cx="2087036" cy="678322"/>
          </a:xfrm>
          <a:prstGeom prst="straightConnector1">
            <a:avLst/>
          </a:prstGeom>
          <a:noFill/>
          <a:ln w="2286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95" name="Straight Arrow Connector 160894">
            <a:extLst>
              <a:ext uri="{FF2B5EF4-FFF2-40B4-BE49-F238E27FC236}">
                <a16:creationId xmlns:a16="http://schemas.microsoft.com/office/drawing/2014/main" id="{D85CCF0B-DDAE-596E-277C-C9F2628ECFC3}"/>
              </a:ext>
            </a:extLst>
          </p:cNvPr>
          <p:cNvCxnSpPr>
            <a:stCxn id="160885" idx="3"/>
            <a:endCxn id="160833" idx="1"/>
          </p:cNvCxnSpPr>
          <p:nvPr/>
        </p:nvCxnSpPr>
        <p:spPr>
          <a:xfrm flipV="1">
            <a:off x="8059624" y="4636614"/>
            <a:ext cx="2082500" cy="424139"/>
          </a:xfrm>
          <a:prstGeom prst="straightConnector1">
            <a:avLst/>
          </a:prstGeom>
          <a:noFill/>
          <a:ln w="2286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160896" name="Group 160895">
            <a:extLst>
              <a:ext uri="{FF2B5EF4-FFF2-40B4-BE49-F238E27FC236}">
                <a16:creationId xmlns:a16="http://schemas.microsoft.com/office/drawing/2014/main" id="{F7F92486-DEEE-F421-9F2B-A785A0530D32}"/>
              </a:ext>
            </a:extLst>
          </p:cNvPr>
          <p:cNvGrpSpPr/>
          <p:nvPr/>
        </p:nvGrpSpPr>
        <p:grpSpPr>
          <a:xfrm>
            <a:off x="8436837" y="4956888"/>
            <a:ext cx="1561646" cy="608187"/>
            <a:chOff x="7247022" y="4409738"/>
            <a:chExt cx="1561646" cy="608187"/>
          </a:xfrm>
        </p:grpSpPr>
        <p:sp>
          <p:nvSpPr>
            <p:cNvPr id="160897" name="TextBox 160896">
              <a:extLst>
                <a:ext uri="{FF2B5EF4-FFF2-40B4-BE49-F238E27FC236}">
                  <a16:creationId xmlns:a16="http://schemas.microsoft.com/office/drawing/2014/main" id="{61498A4C-BAA5-CA7F-298D-59B8DAC73A38}"/>
                </a:ext>
              </a:extLst>
            </p:cNvPr>
            <p:cNvSpPr txBox="1"/>
            <p:nvPr/>
          </p:nvSpPr>
          <p:spPr>
            <a:xfrm>
              <a:off x="7247022" y="4409738"/>
              <a:ext cx="156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DaxVM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shared</a:t>
              </a:r>
            </a:p>
          </p:txBody>
        </p:sp>
        <p:sp>
          <p:nvSpPr>
            <p:cNvPr id="160898" name="TextBox 160897">
              <a:extLst>
                <a:ext uri="{FF2B5EF4-FFF2-40B4-BE49-F238E27FC236}">
                  <a16:creationId xmlns:a16="http://schemas.microsoft.com/office/drawing/2014/main" id="{23AB253E-A1C4-8DA9-8C22-D73A457A3C64}"/>
                </a:ext>
              </a:extLst>
            </p:cNvPr>
            <p:cNvSpPr txBox="1"/>
            <p:nvPr/>
          </p:nvSpPr>
          <p:spPr>
            <a:xfrm>
              <a:off x="7574259" y="4648593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mapping</a:t>
              </a:r>
            </a:p>
          </p:txBody>
        </p:sp>
      </p:grpSp>
      <p:sp>
        <p:nvSpPr>
          <p:cNvPr id="160899" name="TextBox 160898">
            <a:extLst>
              <a:ext uri="{FF2B5EF4-FFF2-40B4-BE49-F238E27FC236}">
                <a16:creationId xmlns:a16="http://schemas.microsoft.com/office/drawing/2014/main" id="{14D1BE63-EEB3-E43D-842F-19B0D871D538}"/>
              </a:ext>
            </a:extLst>
          </p:cNvPr>
          <p:cNvSpPr txBox="1"/>
          <p:nvPr/>
        </p:nvSpPr>
        <p:spPr>
          <a:xfrm>
            <a:off x="10039515" y="5037537"/>
            <a:ext cx="123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File System</a:t>
            </a:r>
          </a:p>
        </p:txBody>
      </p:sp>
      <p:sp>
        <p:nvSpPr>
          <p:cNvPr id="160900" name="TextBox 160899">
            <a:extLst>
              <a:ext uri="{FF2B5EF4-FFF2-40B4-BE49-F238E27FC236}">
                <a16:creationId xmlns:a16="http://schemas.microsoft.com/office/drawing/2014/main" id="{C34BCDEC-6F15-3F4C-8078-DE0420694207}"/>
              </a:ext>
            </a:extLst>
          </p:cNvPr>
          <p:cNvSpPr txBox="1"/>
          <p:nvPr/>
        </p:nvSpPr>
        <p:spPr>
          <a:xfrm>
            <a:off x="7461540" y="4923893"/>
            <a:ext cx="409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RW</a:t>
            </a:r>
          </a:p>
        </p:txBody>
      </p:sp>
      <p:sp>
        <p:nvSpPr>
          <p:cNvPr id="160901" name="TextBox 160900">
            <a:extLst>
              <a:ext uri="{FF2B5EF4-FFF2-40B4-BE49-F238E27FC236}">
                <a16:creationId xmlns:a16="http://schemas.microsoft.com/office/drawing/2014/main" id="{F944071B-A2C4-C63B-09B5-4E61848D13AB}"/>
              </a:ext>
            </a:extLst>
          </p:cNvPr>
          <p:cNvSpPr txBox="1"/>
          <p:nvPr/>
        </p:nvSpPr>
        <p:spPr>
          <a:xfrm>
            <a:off x="7493600" y="3822110"/>
            <a:ext cx="37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RO</a:t>
            </a:r>
          </a:p>
        </p:txBody>
      </p:sp>
      <p:sp>
        <p:nvSpPr>
          <p:cNvPr id="160902" name="TextBox 160901">
            <a:extLst>
              <a:ext uri="{FF2B5EF4-FFF2-40B4-BE49-F238E27FC236}">
                <a16:creationId xmlns:a16="http://schemas.microsoft.com/office/drawing/2014/main" id="{4B59D5EE-3B7A-F850-6301-5309ADC80337}"/>
              </a:ext>
            </a:extLst>
          </p:cNvPr>
          <p:cNvSpPr txBox="1"/>
          <p:nvPr/>
        </p:nvSpPr>
        <p:spPr>
          <a:xfrm>
            <a:off x="10322238" y="1770138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Space</a:t>
            </a:r>
          </a:p>
        </p:txBody>
      </p:sp>
      <p:sp>
        <p:nvSpPr>
          <p:cNvPr id="160903" name="TextBox 160902">
            <a:extLst>
              <a:ext uri="{FF2B5EF4-FFF2-40B4-BE49-F238E27FC236}">
                <a16:creationId xmlns:a16="http://schemas.microsoft.com/office/drawing/2014/main" id="{050DFFC4-B810-9B02-3C2E-4BDED6AFD969}"/>
              </a:ext>
            </a:extLst>
          </p:cNvPr>
          <p:cNvSpPr txBox="1"/>
          <p:nvPr/>
        </p:nvSpPr>
        <p:spPr>
          <a:xfrm>
            <a:off x="8443219" y="2243367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</a:t>
            </a:r>
          </a:p>
        </p:txBody>
      </p:sp>
      <p:graphicFrame>
        <p:nvGraphicFramePr>
          <p:cNvPr id="160904" name="Table 160903">
            <a:extLst>
              <a:ext uri="{FF2B5EF4-FFF2-40B4-BE49-F238E27FC236}">
                <a16:creationId xmlns:a16="http://schemas.microsoft.com/office/drawing/2014/main" id="{B4A67113-2834-876A-AB49-E14C302587AA}"/>
              </a:ext>
            </a:extLst>
          </p:cNvPr>
          <p:cNvGraphicFramePr>
            <a:graphicFrameLocks noGrp="1"/>
          </p:cNvGraphicFramePr>
          <p:nvPr/>
        </p:nvGraphicFramePr>
        <p:xfrm>
          <a:off x="6597550" y="1818415"/>
          <a:ext cx="3454836" cy="435456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35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0905" name="Rectangle 160904">
            <a:extLst>
              <a:ext uri="{FF2B5EF4-FFF2-40B4-BE49-F238E27FC236}">
                <a16:creationId xmlns:a16="http://schemas.microsoft.com/office/drawing/2014/main" id="{3D3AF858-40F0-5636-72BC-6A66D57D895B}"/>
              </a:ext>
            </a:extLst>
          </p:cNvPr>
          <p:cNvSpPr/>
          <p:nvPr/>
        </p:nvSpPr>
        <p:spPr>
          <a:xfrm>
            <a:off x="10168420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60906" name="Rectangle 160905">
            <a:extLst>
              <a:ext uri="{FF2B5EF4-FFF2-40B4-BE49-F238E27FC236}">
                <a16:creationId xmlns:a16="http://schemas.microsoft.com/office/drawing/2014/main" id="{D0554686-E3EC-9BD9-376E-812A9402F990}"/>
              </a:ext>
            </a:extLst>
          </p:cNvPr>
          <p:cNvSpPr/>
          <p:nvPr/>
        </p:nvSpPr>
        <p:spPr>
          <a:xfrm>
            <a:off x="10429143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0907" name="Rectangle 160906">
            <a:extLst>
              <a:ext uri="{FF2B5EF4-FFF2-40B4-BE49-F238E27FC236}">
                <a16:creationId xmlns:a16="http://schemas.microsoft.com/office/drawing/2014/main" id="{D0640DB8-4FA6-3E1A-B0B5-9CD11AAB4E61}"/>
              </a:ext>
            </a:extLst>
          </p:cNvPr>
          <p:cNvSpPr/>
          <p:nvPr/>
        </p:nvSpPr>
        <p:spPr>
          <a:xfrm>
            <a:off x="10686953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60908" name="Rectangle 160907">
            <a:extLst>
              <a:ext uri="{FF2B5EF4-FFF2-40B4-BE49-F238E27FC236}">
                <a16:creationId xmlns:a16="http://schemas.microsoft.com/office/drawing/2014/main" id="{E3679CD0-0A8C-FEC7-E417-92F3275A5D7C}"/>
              </a:ext>
            </a:extLst>
          </p:cNvPr>
          <p:cNvSpPr/>
          <p:nvPr/>
        </p:nvSpPr>
        <p:spPr>
          <a:xfrm>
            <a:off x="10947676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60909" name="Rectangle 160908">
            <a:extLst>
              <a:ext uri="{FF2B5EF4-FFF2-40B4-BE49-F238E27FC236}">
                <a16:creationId xmlns:a16="http://schemas.microsoft.com/office/drawing/2014/main" id="{839497DA-578E-A6B4-9417-5327C6A800FE}"/>
              </a:ext>
            </a:extLst>
          </p:cNvPr>
          <p:cNvSpPr/>
          <p:nvPr/>
        </p:nvSpPr>
        <p:spPr>
          <a:xfrm>
            <a:off x="9910610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0910" name="Rounded Rectangle 116">
            <a:extLst>
              <a:ext uri="{FF2B5EF4-FFF2-40B4-BE49-F238E27FC236}">
                <a16:creationId xmlns:a16="http://schemas.microsoft.com/office/drawing/2014/main" id="{07212D16-93A3-A593-ED68-F56B10745315}"/>
              </a:ext>
            </a:extLst>
          </p:cNvPr>
          <p:cNvSpPr/>
          <p:nvPr/>
        </p:nvSpPr>
        <p:spPr>
          <a:xfrm>
            <a:off x="8066566" y="1730998"/>
            <a:ext cx="1237615" cy="576493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12" name="TextBox 160911">
            <a:extLst>
              <a:ext uri="{FF2B5EF4-FFF2-40B4-BE49-F238E27FC236}">
                <a16:creationId xmlns:a16="http://schemas.microsoft.com/office/drawing/2014/main" id="{8387D60D-D203-295F-410D-3935536D3B50}"/>
              </a:ext>
            </a:extLst>
          </p:cNvPr>
          <p:cNvSpPr txBox="1"/>
          <p:nvPr/>
        </p:nvSpPr>
        <p:spPr>
          <a:xfrm>
            <a:off x="9737877" y="2620214"/>
            <a:ext cx="17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File 1 Data Pages</a:t>
            </a:r>
          </a:p>
        </p:txBody>
      </p:sp>
      <p:sp>
        <p:nvSpPr>
          <p:cNvPr id="160913" name="TextBox 160912">
            <a:extLst>
              <a:ext uri="{FF2B5EF4-FFF2-40B4-BE49-F238E27FC236}">
                <a16:creationId xmlns:a16="http://schemas.microsoft.com/office/drawing/2014/main" id="{C90BF5B2-ACD9-D9B2-D5E3-11389F6E0B31}"/>
              </a:ext>
            </a:extLst>
          </p:cNvPr>
          <p:cNvSpPr txBox="1"/>
          <p:nvPr/>
        </p:nvSpPr>
        <p:spPr>
          <a:xfrm>
            <a:off x="11072424" y="4035447"/>
            <a:ext cx="647816" cy="307777"/>
          </a:xfrm>
          <a:prstGeom prst="rect">
            <a:avLst/>
          </a:prstGeom>
          <a:solidFill>
            <a:srgbClr val="EEDAC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Offset</a:t>
            </a:r>
          </a:p>
        </p:txBody>
      </p:sp>
      <p:cxnSp>
        <p:nvCxnSpPr>
          <p:cNvPr id="160914" name="Straight Arrow Connector 160913">
            <a:extLst>
              <a:ext uri="{FF2B5EF4-FFF2-40B4-BE49-F238E27FC236}">
                <a16:creationId xmlns:a16="http://schemas.microsoft.com/office/drawing/2014/main" id="{E4F4B129-D1A6-A77D-181C-FBE47BC1D0DF}"/>
              </a:ext>
            </a:extLst>
          </p:cNvPr>
          <p:cNvCxnSpPr>
            <a:stCxn id="160913" idx="1"/>
            <a:endCxn id="160827" idx="3"/>
          </p:cNvCxnSpPr>
          <p:nvPr/>
        </p:nvCxnSpPr>
        <p:spPr>
          <a:xfrm flipH="1">
            <a:off x="10748548" y="4189336"/>
            <a:ext cx="323876" cy="561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919" name="Straight Arrow Connector 160918">
            <a:extLst>
              <a:ext uri="{FF2B5EF4-FFF2-40B4-BE49-F238E27FC236}">
                <a16:creationId xmlns:a16="http://schemas.microsoft.com/office/drawing/2014/main" id="{DF67BF5C-DD14-E3BE-EA71-569D2E001651}"/>
              </a:ext>
            </a:extLst>
          </p:cNvPr>
          <p:cNvCxnSpPr>
            <a:cxnSpLocks/>
            <a:endCxn id="160909" idx="0"/>
          </p:cNvCxnSpPr>
          <p:nvPr/>
        </p:nvCxnSpPr>
        <p:spPr>
          <a:xfrm>
            <a:off x="8168920" y="2275130"/>
            <a:ext cx="1870595" cy="72677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0" name="Straight Arrow Connector 160919">
            <a:extLst>
              <a:ext uri="{FF2B5EF4-FFF2-40B4-BE49-F238E27FC236}">
                <a16:creationId xmlns:a16="http://schemas.microsoft.com/office/drawing/2014/main" id="{F4C23F10-50C1-42B5-44FA-F472C60D91BB}"/>
              </a:ext>
            </a:extLst>
          </p:cNvPr>
          <p:cNvCxnSpPr>
            <a:cxnSpLocks/>
            <a:endCxn id="160905" idx="0"/>
          </p:cNvCxnSpPr>
          <p:nvPr/>
        </p:nvCxnSpPr>
        <p:spPr>
          <a:xfrm>
            <a:off x="8458200" y="2267840"/>
            <a:ext cx="1839125" cy="73406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1" name="Straight Arrow Connector 160920">
            <a:extLst>
              <a:ext uri="{FF2B5EF4-FFF2-40B4-BE49-F238E27FC236}">
                <a16:creationId xmlns:a16="http://schemas.microsoft.com/office/drawing/2014/main" id="{17827AFB-D0E5-27B5-3696-22E2E7A341BC}"/>
              </a:ext>
            </a:extLst>
          </p:cNvPr>
          <p:cNvCxnSpPr>
            <a:cxnSpLocks/>
            <a:endCxn id="160906" idx="0"/>
          </p:cNvCxnSpPr>
          <p:nvPr/>
        </p:nvCxnSpPr>
        <p:spPr>
          <a:xfrm>
            <a:off x="8718923" y="2253871"/>
            <a:ext cx="1839125" cy="74803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2" name="Straight Arrow Connector 160921">
            <a:extLst>
              <a:ext uri="{FF2B5EF4-FFF2-40B4-BE49-F238E27FC236}">
                <a16:creationId xmlns:a16="http://schemas.microsoft.com/office/drawing/2014/main" id="{D8538E40-1030-B92C-0152-F1A5F8FED09B}"/>
              </a:ext>
            </a:extLst>
          </p:cNvPr>
          <p:cNvCxnSpPr>
            <a:cxnSpLocks/>
            <a:endCxn id="160907" idx="0"/>
          </p:cNvCxnSpPr>
          <p:nvPr/>
        </p:nvCxnSpPr>
        <p:spPr>
          <a:xfrm>
            <a:off x="8945263" y="2269442"/>
            <a:ext cx="1870595" cy="73245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3" name="Straight Arrow Connector 160922">
            <a:extLst>
              <a:ext uri="{FF2B5EF4-FFF2-40B4-BE49-F238E27FC236}">
                <a16:creationId xmlns:a16="http://schemas.microsoft.com/office/drawing/2014/main" id="{0752A772-0230-A2AE-DF9B-D89FDD40410E}"/>
              </a:ext>
            </a:extLst>
          </p:cNvPr>
          <p:cNvCxnSpPr>
            <a:cxnSpLocks/>
            <a:endCxn id="160908" idx="0"/>
          </p:cNvCxnSpPr>
          <p:nvPr/>
        </p:nvCxnSpPr>
        <p:spPr>
          <a:xfrm>
            <a:off x="9205986" y="2246534"/>
            <a:ext cx="1870595" cy="75536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3574A0-F736-367F-59A1-43399EF786BF}"/>
              </a:ext>
            </a:extLst>
          </p:cNvPr>
          <p:cNvSpPr txBox="1"/>
          <p:nvPr/>
        </p:nvSpPr>
        <p:spPr>
          <a:xfrm>
            <a:off x="7978673" y="558638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E4851-BBA5-1E86-E3CE-D877F6162DFB}"/>
              </a:ext>
            </a:extLst>
          </p:cNvPr>
          <p:cNvSpPr txBox="1"/>
          <p:nvPr/>
        </p:nvSpPr>
        <p:spPr>
          <a:xfrm>
            <a:off x="10748548" y="562722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E6213-9853-FD89-F83F-EC1CAD850948}"/>
              </a:ext>
            </a:extLst>
          </p:cNvPr>
          <p:cNvSpPr txBox="1"/>
          <p:nvPr/>
        </p:nvSpPr>
        <p:spPr>
          <a:xfrm>
            <a:off x="213428" y="6443964"/>
            <a:ext cx="624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Related Work: O(1) Memory [HotOS’17] and </a:t>
            </a:r>
            <a:r>
              <a:rPr lang="en-US" dirty="0" err="1">
                <a:solidFill>
                  <a:schemeClr val="bg1"/>
                </a:solidFill>
              </a:rPr>
              <a:t>FlashMap</a:t>
            </a:r>
            <a:r>
              <a:rPr lang="en-US" dirty="0">
                <a:solidFill>
                  <a:schemeClr val="bg1"/>
                </a:solidFill>
              </a:rPr>
              <a:t> [ISCA ‘15]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EC2B9-008F-CBF6-56EB-92DDC5C33CCE}"/>
              </a:ext>
            </a:extLst>
          </p:cNvPr>
          <p:cNvSpPr txBox="1"/>
          <p:nvPr/>
        </p:nvSpPr>
        <p:spPr>
          <a:xfrm>
            <a:off x="413164" y="2256426"/>
            <a:ext cx="4629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</a:rPr>
              <a:t>File system </a:t>
            </a:r>
            <a:r>
              <a:rPr lang="en-US" sz="2400" kern="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sz="2400" kern="0" dirty="0">
                <a:solidFill>
                  <a:prstClr val="black"/>
                </a:solidFill>
              </a:rPr>
              <a:t> persistent page table fragments per 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DAE56-EAF3-AB62-CC22-DC7375149519}"/>
              </a:ext>
            </a:extLst>
          </p:cNvPr>
          <p:cNvSpPr txBox="1"/>
          <p:nvPr/>
        </p:nvSpPr>
        <p:spPr>
          <a:xfrm>
            <a:off x="632555" y="950866"/>
            <a:ext cx="1118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Observation</a:t>
            </a:r>
            <a:r>
              <a:rPr lang="en-US" sz="2400" dirty="0"/>
              <a:t>: Files are in a byte-addressable medium. DAX mappings physical translations are known; they are storage locations. 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09923-7AC2-BC4A-5A53-D73E8A71879A}"/>
              </a:ext>
            </a:extLst>
          </p:cNvPr>
          <p:cNvSpPr txBox="1"/>
          <p:nvPr/>
        </p:nvSpPr>
        <p:spPr>
          <a:xfrm>
            <a:off x="410975" y="3223327"/>
            <a:ext cx="492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</a:rPr>
              <a:t>O(1) mmap </a:t>
            </a:r>
            <a:r>
              <a:rPr lang="en-US" sz="2400" kern="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sz="2400" kern="0" dirty="0">
                <a:solidFill>
                  <a:prstClr val="black"/>
                </a:solidFill>
              </a:rPr>
              <a:t>  attach fragments to process volatile page table trees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ECEF76-5DE1-E615-4E97-29A6D6FF0B4F}"/>
              </a:ext>
            </a:extLst>
          </p:cNvPr>
          <p:cNvSpPr txBox="1"/>
          <p:nvPr/>
        </p:nvSpPr>
        <p:spPr>
          <a:xfrm>
            <a:off x="382230" y="4116129"/>
            <a:ext cx="5150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</a:rPr>
              <a:t>Shared among processes</a:t>
            </a:r>
          </a:p>
          <a:p>
            <a:pPr marL="800100" lvl="1" indent="-342900" defTabSz="914400"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</a:rPr>
              <a:t>What about permissions?</a:t>
            </a:r>
          </a:p>
          <a:p>
            <a:pPr marL="800100" lvl="1" indent="-342900" defTabSz="914400"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</a:rPr>
              <a:t>What about metadata (dirty bit)?</a:t>
            </a:r>
          </a:p>
          <a:p>
            <a:pPr marL="800100" lvl="1" indent="-342900" defTabSz="914400"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</a:rPr>
              <a:t>More in the paper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9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62"/>
    </mc:Choice>
    <mc:Fallback xmlns="">
      <p:transition spd="slow" advTm="137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6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6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6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6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6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6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6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6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6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0826" grpId="0" animBg="1"/>
      <p:bldP spid="160827" grpId="0" animBg="1"/>
      <p:bldP spid="160828" grpId="0" animBg="1"/>
      <p:bldP spid="160831" grpId="0" animBg="1"/>
      <p:bldP spid="160832" grpId="0" animBg="1"/>
      <p:bldP spid="160833" grpId="0" animBg="1"/>
      <p:bldP spid="160833" grpId="1" animBg="1"/>
      <p:bldP spid="160833" grpId="2" animBg="1"/>
      <p:bldP spid="160834" grpId="0" animBg="1"/>
      <p:bldP spid="160835" grpId="0" animBg="1"/>
      <p:bldP spid="160836" grpId="0" animBg="1"/>
      <p:bldP spid="160837" grpId="0" animBg="1"/>
      <p:bldP spid="160838" grpId="0"/>
      <p:bldP spid="160839" grpId="0"/>
      <p:bldP spid="160849" grpId="0" animBg="1"/>
      <p:bldP spid="160863" grpId="0" animBg="1"/>
      <p:bldP spid="160875" grpId="0"/>
      <p:bldP spid="160876" grpId="0" animBg="1"/>
      <p:bldP spid="160877" grpId="0" animBg="1"/>
      <p:bldP spid="160878" grpId="0" animBg="1"/>
      <p:bldP spid="160879" grpId="0" animBg="1"/>
      <p:bldP spid="160880" grpId="0"/>
      <p:bldP spid="160881" grpId="0"/>
      <p:bldP spid="160882" grpId="0"/>
      <p:bldP spid="160883" grpId="0"/>
      <p:bldP spid="160885" grpId="0" animBg="1"/>
      <p:bldP spid="160886" grpId="0" animBg="1"/>
      <p:bldP spid="160887" grpId="0" animBg="1"/>
      <p:bldP spid="160888" grpId="0" animBg="1"/>
      <p:bldP spid="160889" grpId="0" animBg="1"/>
      <p:bldP spid="160890" grpId="0" animBg="1"/>
      <p:bldP spid="160899" grpId="0"/>
      <p:bldP spid="160900" grpId="0"/>
      <p:bldP spid="160901" grpId="0"/>
      <p:bldP spid="160909" grpId="0" animBg="1"/>
      <p:bldP spid="160909" grpId="1" animBg="1"/>
      <p:bldP spid="160913" grpId="0" animBg="1"/>
      <p:bldP spid="7" grpId="0"/>
      <p:bldP spid="11" grpId="0"/>
      <p:bldP spid="18" grpId="0"/>
      <p:bldP spid="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DaxVM: Asynchronous Resource Release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13</a:t>
            </a:fld>
            <a:endParaRPr lang="en-US" dirty="0"/>
          </a:p>
        </p:txBody>
      </p:sp>
      <p:pic>
        <p:nvPicPr>
          <p:cNvPr id="160924" name="Graphic 17" descr="Processor">
            <a:extLst>
              <a:ext uri="{FF2B5EF4-FFF2-40B4-BE49-F238E27FC236}">
                <a16:creationId xmlns:a16="http://schemas.microsoft.com/office/drawing/2014/main" id="{29A1F1DB-E876-F3D8-F7F6-E7D03C3A9A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6361" y="1755415"/>
            <a:ext cx="792860" cy="792860"/>
          </a:xfrm>
          <a:prstGeom prst="rect">
            <a:avLst/>
          </a:prstGeom>
        </p:spPr>
      </p:pic>
      <p:pic>
        <p:nvPicPr>
          <p:cNvPr id="160925" name="Graphic 17" descr="Processor">
            <a:extLst>
              <a:ext uri="{FF2B5EF4-FFF2-40B4-BE49-F238E27FC236}">
                <a16:creationId xmlns:a16="http://schemas.microsoft.com/office/drawing/2014/main" id="{722E10B6-B987-2F1D-D63B-000F51DBCC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0252" y="1758843"/>
            <a:ext cx="795528" cy="795528"/>
          </a:xfrm>
          <a:prstGeom prst="rect">
            <a:avLst/>
          </a:prstGeom>
        </p:spPr>
      </p:pic>
      <p:pic>
        <p:nvPicPr>
          <p:cNvPr id="160926" name="Graphic 17" descr="Processor">
            <a:extLst>
              <a:ext uri="{FF2B5EF4-FFF2-40B4-BE49-F238E27FC236}">
                <a16:creationId xmlns:a16="http://schemas.microsoft.com/office/drawing/2014/main" id="{9ED71C5A-E26F-B1BD-9ADD-36C479CBE9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1014" y="1758843"/>
            <a:ext cx="795528" cy="795528"/>
          </a:xfrm>
          <a:prstGeom prst="rect">
            <a:avLst/>
          </a:prstGeom>
          <a:ln>
            <a:noFill/>
          </a:ln>
        </p:spPr>
      </p:pic>
      <p:pic>
        <p:nvPicPr>
          <p:cNvPr id="160927" name="Graphic 17" descr="Processor">
            <a:extLst>
              <a:ext uri="{FF2B5EF4-FFF2-40B4-BE49-F238E27FC236}">
                <a16:creationId xmlns:a16="http://schemas.microsoft.com/office/drawing/2014/main" id="{DC525564-BBD9-A0E9-C9D8-B213622311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6217" y="1758843"/>
            <a:ext cx="795528" cy="795528"/>
          </a:xfrm>
          <a:prstGeom prst="rect">
            <a:avLst/>
          </a:prstGeom>
        </p:spPr>
      </p:pic>
      <p:sp>
        <p:nvSpPr>
          <p:cNvPr id="160928" name="Rectangle 160927">
            <a:extLst>
              <a:ext uri="{FF2B5EF4-FFF2-40B4-BE49-F238E27FC236}">
                <a16:creationId xmlns:a16="http://schemas.microsoft.com/office/drawing/2014/main" id="{78A15CD5-1AA7-6D0E-CD82-315EB273D3F3}"/>
              </a:ext>
            </a:extLst>
          </p:cNvPr>
          <p:cNvSpPr/>
          <p:nvPr/>
        </p:nvSpPr>
        <p:spPr>
          <a:xfrm>
            <a:off x="5910215" y="2249582"/>
            <a:ext cx="381000" cy="6138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TLB</a:t>
            </a:r>
          </a:p>
        </p:txBody>
      </p:sp>
      <p:sp>
        <p:nvSpPr>
          <p:cNvPr id="160929" name="Rectangle 160928">
            <a:extLst>
              <a:ext uri="{FF2B5EF4-FFF2-40B4-BE49-F238E27FC236}">
                <a16:creationId xmlns:a16="http://schemas.microsoft.com/office/drawing/2014/main" id="{B214EAFB-0DD4-35BB-7B6F-1F1BB1815342}"/>
              </a:ext>
            </a:extLst>
          </p:cNvPr>
          <p:cNvSpPr/>
          <p:nvPr/>
        </p:nvSpPr>
        <p:spPr>
          <a:xfrm>
            <a:off x="7962231" y="2276876"/>
            <a:ext cx="381000" cy="6138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TLB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30" name="Rectangle 160929">
            <a:extLst>
              <a:ext uri="{FF2B5EF4-FFF2-40B4-BE49-F238E27FC236}">
                <a16:creationId xmlns:a16="http://schemas.microsoft.com/office/drawing/2014/main" id="{35645BA4-28B0-94D8-0B6E-3AA61C5D74FC}"/>
              </a:ext>
            </a:extLst>
          </p:cNvPr>
          <p:cNvSpPr/>
          <p:nvPr/>
        </p:nvSpPr>
        <p:spPr>
          <a:xfrm>
            <a:off x="9633247" y="2271574"/>
            <a:ext cx="381000" cy="6138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TLB</a:t>
            </a:r>
          </a:p>
        </p:txBody>
      </p:sp>
      <p:sp>
        <p:nvSpPr>
          <p:cNvPr id="160931" name="Rectangle 160930">
            <a:extLst>
              <a:ext uri="{FF2B5EF4-FFF2-40B4-BE49-F238E27FC236}">
                <a16:creationId xmlns:a16="http://schemas.microsoft.com/office/drawing/2014/main" id="{A6E884BB-8417-3A04-F9F5-3BD7F5583501}"/>
              </a:ext>
            </a:extLst>
          </p:cNvPr>
          <p:cNvSpPr/>
          <p:nvPr/>
        </p:nvSpPr>
        <p:spPr>
          <a:xfrm>
            <a:off x="11511587" y="2279952"/>
            <a:ext cx="381000" cy="6138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TLB</a:t>
            </a:r>
          </a:p>
        </p:txBody>
      </p:sp>
      <p:sp>
        <p:nvSpPr>
          <p:cNvPr id="160932" name="Rectangle 160931">
            <a:extLst>
              <a:ext uri="{FF2B5EF4-FFF2-40B4-BE49-F238E27FC236}">
                <a16:creationId xmlns:a16="http://schemas.microsoft.com/office/drawing/2014/main" id="{AEE3062F-7CC0-51D1-ACEF-6FCE31205CA3}"/>
              </a:ext>
            </a:extLst>
          </p:cNvPr>
          <p:cNvSpPr/>
          <p:nvPr/>
        </p:nvSpPr>
        <p:spPr>
          <a:xfrm>
            <a:off x="5909221" y="2310406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33" name="Rectangle 160932">
            <a:extLst>
              <a:ext uri="{FF2B5EF4-FFF2-40B4-BE49-F238E27FC236}">
                <a16:creationId xmlns:a16="http://schemas.microsoft.com/office/drawing/2014/main" id="{733893BA-10C5-0ECE-7325-FBEA42A9F159}"/>
              </a:ext>
            </a:extLst>
          </p:cNvPr>
          <p:cNvSpPr/>
          <p:nvPr/>
        </p:nvSpPr>
        <p:spPr>
          <a:xfrm>
            <a:off x="9633247" y="233713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34" name="Rectangle 160933">
            <a:extLst>
              <a:ext uri="{FF2B5EF4-FFF2-40B4-BE49-F238E27FC236}">
                <a16:creationId xmlns:a16="http://schemas.microsoft.com/office/drawing/2014/main" id="{D1B05376-375C-64C0-6690-E9982A957E0B}"/>
              </a:ext>
            </a:extLst>
          </p:cNvPr>
          <p:cNvSpPr/>
          <p:nvPr/>
        </p:nvSpPr>
        <p:spPr>
          <a:xfrm>
            <a:off x="7962231" y="245928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35" name="Rectangle 160934">
            <a:extLst>
              <a:ext uri="{FF2B5EF4-FFF2-40B4-BE49-F238E27FC236}">
                <a16:creationId xmlns:a16="http://schemas.microsoft.com/office/drawing/2014/main" id="{9B300376-3079-237C-B332-81E54BF65556}"/>
              </a:ext>
            </a:extLst>
          </p:cNvPr>
          <p:cNvSpPr/>
          <p:nvPr/>
        </p:nvSpPr>
        <p:spPr>
          <a:xfrm>
            <a:off x="11511587" y="2589498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36" name="Rectangle 160935">
            <a:extLst>
              <a:ext uri="{FF2B5EF4-FFF2-40B4-BE49-F238E27FC236}">
                <a16:creationId xmlns:a16="http://schemas.microsoft.com/office/drawing/2014/main" id="{35E5EF4D-EFDE-4000-D853-3F8F7EF95983}"/>
              </a:ext>
            </a:extLst>
          </p:cNvPr>
          <p:cNvSpPr/>
          <p:nvPr/>
        </p:nvSpPr>
        <p:spPr>
          <a:xfrm>
            <a:off x="5910215" y="2619898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37" name="Rectangle 160936">
            <a:extLst>
              <a:ext uri="{FF2B5EF4-FFF2-40B4-BE49-F238E27FC236}">
                <a16:creationId xmlns:a16="http://schemas.microsoft.com/office/drawing/2014/main" id="{46356876-F237-24FA-EB14-73A7FCB0F90F}"/>
              </a:ext>
            </a:extLst>
          </p:cNvPr>
          <p:cNvSpPr/>
          <p:nvPr/>
        </p:nvSpPr>
        <p:spPr>
          <a:xfrm>
            <a:off x="5910215" y="2431990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38" name="Rectangle 160937">
            <a:extLst>
              <a:ext uri="{FF2B5EF4-FFF2-40B4-BE49-F238E27FC236}">
                <a16:creationId xmlns:a16="http://schemas.microsoft.com/office/drawing/2014/main" id="{2EBD3A1D-0550-A2AC-1C73-F14B473256B3}"/>
              </a:ext>
            </a:extLst>
          </p:cNvPr>
          <p:cNvSpPr/>
          <p:nvPr/>
        </p:nvSpPr>
        <p:spPr>
          <a:xfrm>
            <a:off x="5910215" y="2743140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39" name="Rectangle 160938">
            <a:extLst>
              <a:ext uri="{FF2B5EF4-FFF2-40B4-BE49-F238E27FC236}">
                <a16:creationId xmlns:a16="http://schemas.microsoft.com/office/drawing/2014/main" id="{3070B3B5-BC21-BD40-CBEF-2D918BE706E8}"/>
              </a:ext>
            </a:extLst>
          </p:cNvPr>
          <p:cNvSpPr/>
          <p:nvPr/>
        </p:nvSpPr>
        <p:spPr>
          <a:xfrm>
            <a:off x="5910215" y="2249582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0" name="Rectangle 160939">
            <a:extLst>
              <a:ext uri="{FF2B5EF4-FFF2-40B4-BE49-F238E27FC236}">
                <a16:creationId xmlns:a16="http://schemas.microsoft.com/office/drawing/2014/main" id="{AC5ADB9A-C8F9-FB01-4F38-16769563A20A}"/>
              </a:ext>
            </a:extLst>
          </p:cNvPr>
          <p:cNvSpPr/>
          <p:nvPr/>
        </p:nvSpPr>
        <p:spPr>
          <a:xfrm>
            <a:off x="7962231" y="2276876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1" name="Rectangle 160940">
            <a:extLst>
              <a:ext uri="{FF2B5EF4-FFF2-40B4-BE49-F238E27FC236}">
                <a16:creationId xmlns:a16="http://schemas.microsoft.com/office/drawing/2014/main" id="{FE904F9C-EFE3-6A66-7B9D-7F70E7B4A0A7}"/>
              </a:ext>
            </a:extLst>
          </p:cNvPr>
          <p:cNvSpPr/>
          <p:nvPr/>
        </p:nvSpPr>
        <p:spPr>
          <a:xfrm>
            <a:off x="7962231" y="2335318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2" name="Rectangle 160941">
            <a:extLst>
              <a:ext uri="{FF2B5EF4-FFF2-40B4-BE49-F238E27FC236}">
                <a16:creationId xmlns:a16="http://schemas.microsoft.com/office/drawing/2014/main" id="{41AF2B35-57D4-D8BF-FDF6-99E063F6FB01}"/>
              </a:ext>
            </a:extLst>
          </p:cNvPr>
          <p:cNvSpPr/>
          <p:nvPr/>
        </p:nvSpPr>
        <p:spPr>
          <a:xfrm>
            <a:off x="7962231" y="267877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3" name="Rectangle 160942">
            <a:extLst>
              <a:ext uri="{FF2B5EF4-FFF2-40B4-BE49-F238E27FC236}">
                <a16:creationId xmlns:a16="http://schemas.microsoft.com/office/drawing/2014/main" id="{8AA56746-3FBA-D9C8-1CC0-D74056095072}"/>
              </a:ext>
            </a:extLst>
          </p:cNvPr>
          <p:cNvSpPr/>
          <p:nvPr/>
        </p:nvSpPr>
        <p:spPr>
          <a:xfrm>
            <a:off x="7962231" y="273954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4" name="Rectangle 160943">
            <a:extLst>
              <a:ext uri="{FF2B5EF4-FFF2-40B4-BE49-F238E27FC236}">
                <a16:creationId xmlns:a16="http://schemas.microsoft.com/office/drawing/2014/main" id="{D68C1B95-49A0-3F49-7D50-56EDC5731774}"/>
              </a:ext>
            </a:extLst>
          </p:cNvPr>
          <p:cNvSpPr/>
          <p:nvPr/>
        </p:nvSpPr>
        <p:spPr>
          <a:xfrm>
            <a:off x="9633247" y="239851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5" name="Rectangle 160944">
            <a:extLst>
              <a:ext uri="{FF2B5EF4-FFF2-40B4-BE49-F238E27FC236}">
                <a16:creationId xmlns:a16="http://schemas.microsoft.com/office/drawing/2014/main" id="{83D9DC04-F7C0-B67D-40F2-F9949CC33ADE}"/>
              </a:ext>
            </a:extLst>
          </p:cNvPr>
          <p:cNvSpPr/>
          <p:nvPr/>
        </p:nvSpPr>
        <p:spPr>
          <a:xfrm>
            <a:off x="9633247" y="245928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6" name="Rectangle 160945">
            <a:extLst>
              <a:ext uri="{FF2B5EF4-FFF2-40B4-BE49-F238E27FC236}">
                <a16:creationId xmlns:a16="http://schemas.microsoft.com/office/drawing/2014/main" id="{3983C396-C177-4F71-D6B7-811BE58DEA8E}"/>
              </a:ext>
            </a:extLst>
          </p:cNvPr>
          <p:cNvSpPr/>
          <p:nvPr/>
        </p:nvSpPr>
        <p:spPr>
          <a:xfrm>
            <a:off x="9633247" y="2663725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7" name="Rectangle 160946">
            <a:extLst>
              <a:ext uri="{FF2B5EF4-FFF2-40B4-BE49-F238E27FC236}">
                <a16:creationId xmlns:a16="http://schemas.microsoft.com/office/drawing/2014/main" id="{C04058FA-3EA1-D12D-B9B9-3A1F4F8C5CEE}"/>
              </a:ext>
            </a:extLst>
          </p:cNvPr>
          <p:cNvSpPr/>
          <p:nvPr/>
        </p:nvSpPr>
        <p:spPr>
          <a:xfrm>
            <a:off x="9633247" y="2725000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8" name="Rectangle 160947">
            <a:extLst>
              <a:ext uri="{FF2B5EF4-FFF2-40B4-BE49-F238E27FC236}">
                <a16:creationId xmlns:a16="http://schemas.microsoft.com/office/drawing/2014/main" id="{2C0FC629-C31C-EFD3-59F6-D19A9698C8EC}"/>
              </a:ext>
            </a:extLst>
          </p:cNvPr>
          <p:cNvSpPr/>
          <p:nvPr/>
        </p:nvSpPr>
        <p:spPr>
          <a:xfrm>
            <a:off x="9633247" y="2785265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49" name="Rectangle 160948">
            <a:extLst>
              <a:ext uri="{FF2B5EF4-FFF2-40B4-BE49-F238E27FC236}">
                <a16:creationId xmlns:a16="http://schemas.microsoft.com/office/drawing/2014/main" id="{E48EE302-2F17-A7B7-74F1-277C089F79C1}"/>
              </a:ext>
            </a:extLst>
          </p:cNvPr>
          <p:cNvSpPr/>
          <p:nvPr/>
        </p:nvSpPr>
        <p:spPr>
          <a:xfrm>
            <a:off x="11511587" y="228228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50" name="Rectangle 160949">
            <a:extLst>
              <a:ext uri="{FF2B5EF4-FFF2-40B4-BE49-F238E27FC236}">
                <a16:creationId xmlns:a16="http://schemas.microsoft.com/office/drawing/2014/main" id="{2755C6CE-5AC4-ED81-7B1D-697C516FBBC5}"/>
              </a:ext>
            </a:extLst>
          </p:cNvPr>
          <p:cNvSpPr/>
          <p:nvPr/>
        </p:nvSpPr>
        <p:spPr>
          <a:xfrm>
            <a:off x="11511587" y="2340722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51" name="Rectangle 160950">
            <a:extLst>
              <a:ext uri="{FF2B5EF4-FFF2-40B4-BE49-F238E27FC236}">
                <a16:creationId xmlns:a16="http://schemas.microsoft.com/office/drawing/2014/main" id="{49A04325-023B-9F2E-FC6D-4C243A4AD899}"/>
              </a:ext>
            </a:extLst>
          </p:cNvPr>
          <p:cNvSpPr/>
          <p:nvPr/>
        </p:nvSpPr>
        <p:spPr>
          <a:xfrm>
            <a:off x="11511588" y="2401546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52" name="Rectangle 160951">
            <a:extLst>
              <a:ext uri="{FF2B5EF4-FFF2-40B4-BE49-F238E27FC236}">
                <a16:creationId xmlns:a16="http://schemas.microsoft.com/office/drawing/2014/main" id="{D69C4FF5-F77A-3E99-5964-BE42E028E1F2}"/>
              </a:ext>
            </a:extLst>
          </p:cNvPr>
          <p:cNvSpPr/>
          <p:nvPr/>
        </p:nvSpPr>
        <p:spPr>
          <a:xfrm>
            <a:off x="11511588" y="2651465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53" name="Rectangle 160952">
            <a:extLst>
              <a:ext uri="{FF2B5EF4-FFF2-40B4-BE49-F238E27FC236}">
                <a16:creationId xmlns:a16="http://schemas.microsoft.com/office/drawing/2014/main" id="{0F114A29-48DA-5BA7-8FF9-D5A7BA9A6905}"/>
              </a:ext>
            </a:extLst>
          </p:cNvPr>
          <p:cNvSpPr/>
          <p:nvPr/>
        </p:nvSpPr>
        <p:spPr>
          <a:xfrm>
            <a:off x="11511588" y="2712235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54" name="Rectangle 160953">
            <a:extLst>
              <a:ext uri="{FF2B5EF4-FFF2-40B4-BE49-F238E27FC236}">
                <a16:creationId xmlns:a16="http://schemas.microsoft.com/office/drawing/2014/main" id="{91FE99D5-4192-D95C-908E-9A953C6D27BE}"/>
              </a:ext>
            </a:extLst>
          </p:cNvPr>
          <p:cNvSpPr/>
          <p:nvPr/>
        </p:nvSpPr>
        <p:spPr>
          <a:xfrm>
            <a:off x="11511588" y="2773510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55" name="Rectangle 160954">
            <a:extLst>
              <a:ext uri="{FF2B5EF4-FFF2-40B4-BE49-F238E27FC236}">
                <a16:creationId xmlns:a16="http://schemas.microsoft.com/office/drawing/2014/main" id="{8F1E999D-7C9F-9747-D5B1-388D0213B33F}"/>
              </a:ext>
            </a:extLst>
          </p:cNvPr>
          <p:cNvSpPr/>
          <p:nvPr/>
        </p:nvSpPr>
        <p:spPr>
          <a:xfrm>
            <a:off x="9633247" y="2563742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56" name="Rectangle 160955">
            <a:extLst>
              <a:ext uri="{FF2B5EF4-FFF2-40B4-BE49-F238E27FC236}">
                <a16:creationId xmlns:a16="http://schemas.microsoft.com/office/drawing/2014/main" id="{27A2A52F-C53A-757A-8091-62C3C9277375}"/>
              </a:ext>
            </a:extLst>
          </p:cNvPr>
          <p:cNvSpPr/>
          <p:nvPr/>
        </p:nvSpPr>
        <p:spPr>
          <a:xfrm>
            <a:off x="5909221" y="2528728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57" name="Rectangle 160956">
            <a:extLst>
              <a:ext uri="{FF2B5EF4-FFF2-40B4-BE49-F238E27FC236}">
                <a16:creationId xmlns:a16="http://schemas.microsoft.com/office/drawing/2014/main" id="{774C4227-0DFD-775D-2017-21B985E552DB}"/>
              </a:ext>
            </a:extLst>
          </p:cNvPr>
          <p:cNvSpPr/>
          <p:nvPr/>
        </p:nvSpPr>
        <p:spPr>
          <a:xfrm>
            <a:off x="7962231" y="2563165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14" name="Rectangle 160813">
            <a:extLst>
              <a:ext uri="{FF2B5EF4-FFF2-40B4-BE49-F238E27FC236}">
                <a16:creationId xmlns:a16="http://schemas.microsoft.com/office/drawing/2014/main" id="{F8E58A03-932F-1918-4AE0-64664FDDB625}"/>
              </a:ext>
            </a:extLst>
          </p:cNvPr>
          <p:cNvSpPr/>
          <p:nvPr/>
        </p:nvSpPr>
        <p:spPr>
          <a:xfrm>
            <a:off x="5928117" y="3649387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15" name="Straight Arrow Connector 160814">
            <a:extLst>
              <a:ext uri="{FF2B5EF4-FFF2-40B4-BE49-F238E27FC236}">
                <a16:creationId xmlns:a16="http://schemas.microsoft.com/office/drawing/2014/main" id="{7B663677-41F4-EF05-EE70-4125E0C711C3}"/>
              </a:ext>
            </a:extLst>
          </p:cNvPr>
          <p:cNvCxnSpPr>
            <a:stCxn id="160814" idx="2"/>
          </p:cNvCxnSpPr>
          <p:nvPr/>
        </p:nvCxnSpPr>
        <p:spPr>
          <a:xfrm flipH="1">
            <a:off x="5602808" y="3903761"/>
            <a:ext cx="664428" cy="3398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16" name="Straight Arrow Connector 160815">
            <a:extLst>
              <a:ext uri="{FF2B5EF4-FFF2-40B4-BE49-F238E27FC236}">
                <a16:creationId xmlns:a16="http://schemas.microsoft.com/office/drawing/2014/main" id="{CC56BDD0-6F52-818E-2BA6-4FD0A0D62DBE}"/>
              </a:ext>
            </a:extLst>
          </p:cNvPr>
          <p:cNvCxnSpPr>
            <a:stCxn id="160814" idx="2"/>
          </p:cNvCxnSpPr>
          <p:nvPr/>
        </p:nvCxnSpPr>
        <p:spPr>
          <a:xfrm>
            <a:off x="6267236" y="3903761"/>
            <a:ext cx="485373" cy="31263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17" name="Straight Arrow Connector 160816">
            <a:extLst>
              <a:ext uri="{FF2B5EF4-FFF2-40B4-BE49-F238E27FC236}">
                <a16:creationId xmlns:a16="http://schemas.microsoft.com/office/drawing/2014/main" id="{EDABC352-6DAD-A9C2-9780-8D33D8AEB727}"/>
              </a:ext>
            </a:extLst>
          </p:cNvPr>
          <p:cNvCxnSpPr/>
          <p:nvPr/>
        </p:nvCxnSpPr>
        <p:spPr>
          <a:xfrm flipH="1">
            <a:off x="5246728" y="4497963"/>
            <a:ext cx="356080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18" name="Straight Arrow Connector 160817">
            <a:extLst>
              <a:ext uri="{FF2B5EF4-FFF2-40B4-BE49-F238E27FC236}">
                <a16:creationId xmlns:a16="http://schemas.microsoft.com/office/drawing/2014/main" id="{AD33D325-82E4-42C0-0A6D-75F0EBED22DF}"/>
              </a:ext>
            </a:extLst>
          </p:cNvPr>
          <p:cNvCxnSpPr/>
          <p:nvPr/>
        </p:nvCxnSpPr>
        <p:spPr>
          <a:xfrm>
            <a:off x="5602808" y="4497963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19" name="Straight Arrow Connector 160818">
            <a:extLst>
              <a:ext uri="{FF2B5EF4-FFF2-40B4-BE49-F238E27FC236}">
                <a16:creationId xmlns:a16="http://schemas.microsoft.com/office/drawing/2014/main" id="{7277DD60-1CE4-C9E5-0DA2-EA30E59209F8}"/>
              </a:ext>
            </a:extLst>
          </p:cNvPr>
          <p:cNvCxnSpPr/>
          <p:nvPr/>
        </p:nvCxnSpPr>
        <p:spPr>
          <a:xfrm flipH="1">
            <a:off x="4979234" y="4986235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20" name="Rectangle 160819">
            <a:extLst>
              <a:ext uri="{FF2B5EF4-FFF2-40B4-BE49-F238E27FC236}">
                <a16:creationId xmlns:a16="http://schemas.microsoft.com/office/drawing/2014/main" id="{E4EA86D8-04DB-8AC1-FFC6-E1640DD859AB}"/>
              </a:ext>
            </a:extLst>
          </p:cNvPr>
          <p:cNvSpPr/>
          <p:nvPr/>
        </p:nvSpPr>
        <p:spPr>
          <a:xfrm>
            <a:off x="5263375" y="4246983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21" name="Rectangle 160820">
            <a:extLst>
              <a:ext uri="{FF2B5EF4-FFF2-40B4-BE49-F238E27FC236}">
                <a16:creationId xmlns:a16="http://schemas.microsoft.com/office/drawing/2014/main" id="{E0B37689-A70F-AC49-EE6A-0DBBB478EB83}"/>
              </a:ext>
            </a:extLst>
          </p:cNvPr>
          <p:cNvSpPr/>
          <p:nvPr/>
        </p:nvSpPr>
        <p:spPr>
          <a:xfrm>
            <a:off x="4906016" y="4731861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22" name="Rectangle 160821">
            <a:extLst>
              <a:ext uri="{FF2B5EF4-FFF2-40B4-BE49-F238E27FC236}">
                <a16:creationId xmlns:a16="http://schemas.microsoft.com/office/drawing/2014/main" id="{FDA5D3AB-FA87-9A2D-88BC-2B7822E185ED}"/>
              </a:ext>
            </a:extLst>
          </p:cNvPr>
          <p:cNvSpPr/>
          <p:nvPr/>
        </p:nvSpPr>
        <p:spPr>
          <a:xfrm>
            <a:off x="6413490" y="4216396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23" name="Rectangle 160822">
            <a:extLst>
              <a:ext uri="{FF2B5EF4-FFF2-40B4-BE49-F238E27FC236}">
                <a16:creationId xmlns:a16="http://schemas.microsoft.com/office/drawing/2014/main" id="{5BF49117-D287-7F14-FE3C-C5665C45E085}"/>
              </a:ext>
            </a:extLst>
          </p:cNvPr>
          <p:cNvSpPr/>
          <p:nvPr/>
        </p:nvSpPr>
        <p:spPr>
          <a:xfrm>
            <a:off x="5647869" y="4731861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24" name="Straight Arrow Connector 160823">
            <a:extLst>
              <a:ext uri="{FF2B5EF4-FFF2-40B4-BE49-F238E27FC236}">
                <a16:creationId xmlns:a16="http://schemas.microsoft.com/office/drawing/2014/main" id="{3E88AE2B-FFDF-8EEF-91A7-CC292C946FA0}"/>
              </a:ext>
            </a:extLst>
          </p:cNvPr>
          <p:cNvCxnSpPr/>
          <p:nvPr/>
        </p:nvCxnSpPr>
        <p:spPr>
          <a:xfrm>
            <a:off x="6752609" y="4470770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25" name="Rectangle 160824">
            <a:extLst>
              <a:ext uri="{FF2B5EF4-FFF2-40B4-BE49-F238E27FC236}">
                <a16:creationId xmlns:a16="http://schemas.microsoft.com/office/drawing/2014/main" id="{81F6C2D1-C3E0-CE30-73E1-FEE3780C8FBB}"/>
              </a:ext>
            </a:extLst>
          </p:cNvPr>
          <p:cNvSpPr/>
          <p:nvPr/>
        </p:nvSpPr>
        <p:spPr>
          <a:xfrm>
            <a:off x="6715018" y="4748637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26" name="Straight Arrow Connector 160825">
            <a:extLst>
              <a:ext uri="{FF2B5EF4-FFF2-40B4-BE49-F238E27FC236}">
                <a16:creationId xmlns:a16="http://schemas.microsoft.com/office/drawing/2014/main" id="{B68FF2DB-5908-98AE-6AA0-244143E268C4}"/>
              </a:ext>
            </a:extLst>
          </p:cNvPr>
          <p:cNvCxnSpPr>
            <a:stCxn id="160825" idx="2"/>
          </p:cNvCxnSpPr>
          <p:nvPr/>
        </p:nvCxnSpPr>
        <p:spPr>
          <a:xfrm flipH="1">
            <a:off x="6670059" y="5003011"/>
            <a:ext cx="384078" cy="2806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27" name="Rectangle 160826">
            <a:extLst>
              <a:ext uri="{FF2B5EF4-FFF2-40B4-BE49-F238E27FC236}">
                <a16:creationId xmlns:a16="http://schemas.microsoft.com/office/drawing/2014/main" id="{70C663A4-1042-F4D0-C470-CBB4B31B2CBB}"/>
              </a:ext>
            </a:extLst>
          </p:cNvPr>
          <p:cNvSpPr/>
          <p:nvPr/>
        </p:nvSpPr>
        <p:spPr>
          <a:xfrm>
            <a:off x="4640115" y="5244412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28" name="Straight Arrow Connector 160827">
            <a:extLst>
              <a:ext uri="{FF2B5EF4-FFF2-40B4-BE49-F238E27FC236}">
                <a16:creationId xmlns:a16="http://schemas.microsoft.com/office/drawing/2014/main" id="{715A1112-4221-A34D-801E-00B6E10ED460}"/>
              </a:ext>
            </a:extLst>
          </p:cNvPr>
          <p:cNvCxnSpPr>
            <a:stCxn id="160825" idx="2"/>
          </p:cNvCxnSpPr>
          <p:nvPr/>
        </p:nvCxnSpPr>
        <p:spPr>
          <a:xfrm>
            <a:off x="7054137" y="5003011"/>
            <a:ext cx="449575" cy="280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988" name="TextBox 160987">
            <a:extLst>
              <a:ext uri="{FF2B5EF4-FFF2-40B4-BE49-F238E27FC236}">
                <a16:creationId xmlns:a16="http://schemas.microsoft.com/office/drawing/2014/main" id="{537CFBD4-3DB2-58F0-0E40-17639244EA7E}"/>
              </a:ext>
            </a:extLst>
          </p:cNvPr>
          <p:cNvSpPr txBox="1"/>
          <p:nvPr/>
        </p:nvSpPr>
        <p:spPr>
          <a:xfrm>
            <a:off x="6026848" y="3022829"/>
            <a:ext cx="19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Threshold reached</a:t>
            </a:r>
          </a:p>
        </p:txBody>
      </p:sp>
      <p:sp>
        <p:nvSpPr>
          <p:cNvPr id="160989" name="TextBox 160988">
            <a:extLst>
              <a:ext uri="{FF2B5EF4-FFF2-40B4-BE49-F238E27FC236}">
                <a16:creationId xmlns:a16="http://schemas.microsoft.com/office/drawing/2014/main" id="{417B5956-90A2-03FC-D52B-F285C85A0852}"/>
              </a:ext>
            </a:extLst>
          </p:cNvPr>
          <p:cNvSpPr txBox="1"/>
          <p:nvPr/>
        </p:nvSpPr>
        <p:spPr>
          <a:xfrm>
            <a:off x="8089107" y="3026644"/>
            <a:ext cx="17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TLB total flush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D64E90-B50E-C483-FAD8-22E321FC8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686904"/>
              </p:ext>
            </p:extLst>
          </p:nvPr>
        </p:nvGraphicFramePr>
        <p:xfrm>
          <a:off x="8411029" y="3709625"/>
          <a:ext cx="3454836" cy="43137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31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D5BA45-6E68-B5BB-07C7-7DF07CB0CB95}"/>
              </a:ext>
            </a:extLst>
          </p:cNvPr>
          <p:cNvSpPr txBox="1"/>
          <p:nvPr/>
        </p:nvSpPr>
        <p:spPr>
          <a:xfrm>
            <a:off x="4808084" y="5817794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 Space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37B01-7300-D5F3-D8CD-8DFAD5DB1F2D}"/>
              </a:ext>
            </a:extLst>
          </p:cNvPr>
          <p:cNvSpPr txBox="1"/>
          <p:nvPr/>
        </p:nvSpPr>
        <p:spPr>
          <a:xfrm>
            <a:off x="8493043" y="425048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B299A9-0863-02FF-B1D1-28D54EF83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61202"/>
              </p:ext>
            </p:extLst>
          </p:nvPr>
        </p:nvGraphicFramePr>
        <p:xfrm>
          <a:off x="8416888" y="3708744"/>
          <a:ext cx="740322" cy="431374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431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63C166-8879-FF26-4865-140828E1F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68447"/>
              </p:ext>
            </p:extLst>
          </p:nvPr>
        </p:nvGraphicFramePr>
        <p:xfrm>
          <a:off x="9886768" y="3705649"/>
          <a:ext cx="740322" cy="438919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438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D36E3B-12E0-3690-D3A2-A98B9C3E6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17522"/>
              </p:ext>
            </p:extLst>
          </p:nvPr>
        </p:nvGraphicFramePr>
        <p:xfrm>
          <a:off x="11125543" y="3705348"/>
          <a:ext cx="740322" cy="422211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422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5A4042-2E29-5EC8-FBC3-11857D785DD0}"/>
              </a:ext>
            </a:extLst>
          </p:cNvPr>
          <p:cNvSpPr txBox="1"/>
          <p:nvPr/>
        </p:nvSpPr>
        <p:spPr>
          <a:xfrm>
            <a:off x="9687865" y="4259447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30162-C730-EE51-7F38-50FA22AD4C09}"/>
              </a:ext>
            </a:extLst>
          </p:cNvPr>
          <p:cNvSpPr txBox="1"/>
          <p:nvPr/>
        </p:nvSpPr>
        <p:spPr>
          <a:xfrm>
            <a:off x="11174204" y="4270321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VMA3</a:t>
            </a:r>
          </a:p>
        </p:txBody>
      </p:sp>
      <p:sp>
        <p:nvSpPr>
          <p:cNvPr id="12" name="Rounded Rectangle 47">
            <a:extLst>
              <a:ext uri="{FF2B5EF4-FFF2-40B4-BE49-F238E27FC236}">
                <a16:creationId xmlns:a16="http://schemas.microsoft.com/office/drawing/2014/main" id="{7B8A9414-2B11-C9FF-3973-03BC1F3EE647}"/>
              </a:ext>
            </a:extLst>
          </p:cNvPr>
          <p:cNvSpPr/>
          <p:nvPr/>
        </p:nvSpPr>
        <p:spPr>
          <a:xfrm>
            <a:off x="8414866" y="3572830"/>
            <a:ext cx="737812" cy="68560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C516C1AC-F6E3-03D8-E105-DE2270C66B59}"/>
              </a:ext>
            </a:extLst>
          </p:cNvPr>
          <p:cNvSpPr/>
          <p:nvPr/>
        </p:nvSpPr>
        <p:spPr>
          <a:xfrm>
            <a:off x="9891300" y="3572831"/>
            <a:ext cx="737812" cy="685604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id="{C51D670C-AC9F-AFDE-6136-010634DF6B1F}"/>
              </a:ext>
            </a:extLst>
          </p:cNvPr>
          <p:cNvSpPr/>
          <p:nvPr/>
        </p:nvSpPr>
        <p:spPr>
          <a:xfrm>
            <a:off x="11132681" y="3576807"/>
            <a:ext cx="737812" cy="685603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C07112D6-7DDF-0F50-3AA8-CA5B4D041978}"/>
              </a:ext>
            </a:extLst>
          </p:cNvPr>
          <p:cNvCxnSpPr/>
          <p:nvPr/>
        </p:nvCxnSpPr>
        <p:spPr>
          <a:xfrm flipV="1">
            <a:off x="8738216" y="4627151"/>
            <a:ext cx="242687" cy="184666"/>
          </a:xfrm>
          <a:prstGeom prst="curved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3A83482-6003-1874-43F1-A63A93DEA0CE}"/>
              </a:ext>
            </a:extLst>
          </p:cNvPr>
          <p:cNvSpPr txBox="1"/>
          <p:nvPr/>
        </p:nvSpPr>
        <p:spPr>
          <a:xfrm>
            <a:off x="8359466" y="4763362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5F64D970-C871-6052-6FED-CFEF035138C3}"/>
              </a:ext>
            </a:extLst>
          </p:cNvPr>
          <p:cNvCxnSpPr/>
          <p:nvPr/>
        </p:nvCxnSpPr>
        <p:spPr>
          <a:xfrm flipV="1">
            <a:off x="9979382" y="4614912"/>
            <a:ext cx="242687" cy="184666"/>
          </a:xfrm>
          <a:prstGeom prst="curved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317300-E443-FF85-4E6D-178780E0A848}"/>
              </a:ext>
            </a:extLst>
          </p:cNvPr>
          <p:cNvSpPr txBox="1"/>
          <p:nvPr/>
        </p:nvSpPr>
        <p:spPr>
          <a:xfrm>
            <a:off x="9570749" y="4763362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FDB5095D-DA04-F1DF-2543-26553011141C}"/>
              </a:ext>
            </a:extLst>
          </p:cNvPr>
          <p:cNvCxnSpPr/>
          <p:nvPr/>
        </p:nvCxnSpPr>
        <p:spPr>
          <a:xfrm flipV="1">
            <a:off x="11344381" y="4624095"/>
            <a:ext cx="242687" cy="184666"/>
          </a:xfrm>
          <a:prstGeom prst="curved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DE68634-A6A4-A343-B3F8-4B390FE1B8EC}"/>
              </a:ext>
            </a:extLst>
          </p:cNvPr>
          <p:cNvSpPr txBox="1"/>
          <p:nvPr/>
        </p:nvSpPr>
        <p:spPr>
          <a:xfrm>
            <a:off x="10943666" y="4743357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42D635-6B15-7EA9-4937-2CF1176FA2BF}"/>
              </a:ext>
            </a:extLst>
          </p:cNvPr>
          <p:cNvSpPr/>
          <p:nvPr/>
        </p:nvSpPr>
        <p:spPr>
          <a:xfrm>
            <a:off x="7164594" y="5283268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B6CDA7-100B-424C-6334-69C4CC1793AE}"/>
              </a:ext>
            </a:extLst>
          </p:cNvPr>
          <p:cNvSpPr/>
          <p:nvPr/>
        </p:nvSpPr>
        <p:spPr>
          <a:xfrm>
            <a:off x="6275712" y="5289865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8B70F8-BF5C-53DE-74AF-0E0C6826845F}"/>
              </a:ext>
            </a:extLst>
          </p:cNvPr>
          <p:cNvCxnSpPr/>
          <p:nvPr/>
        </p:nvCxnSpPr>
        <p:spPr>
          <a:xfrm flipH="1">
            <a:off x="5726711" y="4982677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2BF4F77-41FB-72C1-A8B6-394B8EF05B2A}"/>
              </a:ext>
            </a:extLst>
          </p:cNvPr>
          <p:cNvSpPr/>
          <p:nvPr/>
        </p:nvSpPr>
        <p:spPr>
          <a:xfrm>
            <a:off x="5428809" y="5263057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F7A3BA-1F66-1432-35D4-E844888399E9}"/>
              </a:ext>
            </a:extLst>
          </p:cNvPr>
          <p:cNvSpPr txBox="1"/>
          <p:nvPr/>
        </p:nvSpPr>
        <p:spPr>
          <a:xfrm>
            <a:off x="632555" y="1115966"/>
            <a:ext cx="1118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Observation</a:t>
            </a:r>
            <a:r>
              <a:rPr lang="en-US" sz="2400" dirty="0"/>
              <a:t>: Dax mappings do not consume volatile resources. </a:t>
            </a:r>
            <a:r>
              <a:rPr lang="en-US" dirty="0"/>
              <a:t> </a:t>
            </a:r>
          </a:p>
        </p:txBody>
      </p:sp>
      <p:sp>
        <p:nvSpPr>
          <p:cNvPr id="26" name="Rounded Rectangle 53">
            <a:extLst>
              <a:ext uri="{FF2B5EF4-FFF2-40B4-BE49-F238E27FC236}">
                <a16:creationId xmlns:a16="http://schemas.microsoft.com/office/drawing/2014/main" id="{D707A94A-D729-ACF6-6F23-0B26449EF503}"/>
              </a:ext>
            </a:extLst>
          </p:cNvPr>
          <p:cNvSpPr/>
          <p:nvPr/>
        </p:nvSpPr>
        <p:spPr>
          <a:xfrm>
            <a:off x="360694" y="2246852"/>
            <a:ext cx="4031984" cy="39138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812C8E-CD19-647E-A755-BC480A86E247}"/>
              </a:ext>
            </a:extLst>
          </p:cNvPr>
          <p:cNvSpPr txBox="1"/>
          <p:nvPr/>
        </p:nvSpPr>
        <p:spPr>
          <a:xfrm>
            <a:off x="443344" y="2562606"/>
            <a:ext cx="4031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Munmap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 not synchronous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5FCC23-83BF-B747-EBD6-E2A1917AFEF7}"/>
              </a:ext>
            </a:extLst>
          </p:cNvPr>
          <p:cNvSpPr txBox="1"/>
          <p:nvPr/>
        </p:nvSpPr>
        <p:spPr>
          <a:xfrm>
            <a:off x="457789" y="3154990"/>
            <a:ext cx="3794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Batch requests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 similar to IOMMU optimizations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E572A6-20FB-D460-FA1E-9D6ECAC96F4E}"/>
              </a:ext>
            </a:extLst>
          </p:cNvPr>
          <p:cNvSpPr txBox="1"/>
          <p:nvPr/>
        </p:nvSpPr>
        <p:spPr>
          <a:xfrm>
            <a:off x="450222" y="4019451"/>
            <a:ext cx="3794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Avoid frequent shootdowns,</a:t>
            </a:r>
            <a:r>
              <a:rPr lang="en-US" sz="2200" kern="0" dirty="0">
                <a:solidFill>
                  <a:prstClr val="black"/>
                </a:solidFill>
              </a:rPr>
              <a:t> pay one cheaper total flush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D2A070-4687-065E-E806-E1A30B1E5C26}"/>
              </a:ext>
            </a:extLst>
          </p:cNvPr>
          <p:cNvSpPr txBox="1"/>
          <p:nvPr/>
        </p:nvSpPr>
        <p:spPr>
          <a:xfrm>
            <a:off x="9128225" y="5297631"/>
            <a:ext cx="2337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 = mmap(file);</a:t>
            </a:r>
          </a:p>
          <a:p>
            <a:r>
              <a:rPr lang="en-US" dirty="0">
                <a:latin typeface="Consolas" panose="020B0609020204030204" pitchFamily="49" charset="0"/>
              </a:rPr>
              <a:t>process(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latin typeface="Consolas" panose="020B0609020204030204" pitchFamily="49" charset="0"/>
              </a:rPr>
              <a:t>munmap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362CC66-5468-3522-191F-4FE24CFE1003}"/>
              </a:ext>
            </a:extLst>
          </p:cNvPr>
          <p:cNvSpPr/>
          <p:nvPr/>
        </p:nvSpPr>
        <p:spPr>
          <a:xfrm>
            <a:off x="8702527" y="5438691"/>
            <a:ext cx="395703" cy="12019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BB758A4-BBEE-6FC1-C6D3-C623FD195137}"/>
              </a:ext>
            </a:extLst>
          </p:cNvPr>
          <p:cNvSpPr/>
          <p:nvPr/>
        </p:nvSpPr>
        <p:spPr>
          <a:xfrm>
            <a:off x="8711205" y="5712789"/>
            <a:ext cx="395703" cy="12019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86FEFEA-1552-2E51-D059-8EF01EA5DBC6}"/>
              </a:ext>
            </a:extLst>
          </p:cNvPr>
          <p:cNvSpPr/>
          <p:nvPr/>
        </p:nvSpPr>
        <p:spPr>
          <a:xfrm>
            <a:off x="8712213" y="5986887"/>
            <a:ext cx="395703" cy="12019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97756B6B-65F9-AD0C-3DDE-ED4AFE3DC10A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5797684" y="5544239"/>
            <a:ext cx="817147" cy="16700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C5FCA170-52E3-623F-A19A-B571E53E7255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6614230" y="5537642"/>
            <a:ext cx="889483" cy="173600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F08F00E-EF48-5374-E7B6-CD23CE70035A}"/>
              </a:ext>
            </a:extLst>
          </p:cNvPr>
          <p:cNvSpPr txBox="1"/>
          <p:nvPr/>
        </p:nvSpPr>
        <p:spPr>
          <a:xfrm>
            <a:off x="4545588" y="5526576"/>
            <a:ext cx="86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13A2D"/>
                </a:solidFill>
              </a:rPr>
              <a:t>zombie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5D67F18E-2723-94F5-4DEE-B60322C6FDC5}"/>
              </a:ext>
            </a:extLst>
          </p:cNvPr>
          <p:cNvCxnSpPr>
            <a:cxnSpLocks/>
            <a:stCxn id="42" idx="3"/>
            <a:endCxn id="24" idx="2"/>
          </p:cNvCxnSpPr>
          <p:nvPr/>
        </p:nvCxnSpPr>
        <p:spPr>
          <a:xfrm flipV="1">
            <a:off x="5412877" y="5517431"/>
            <a:ext cx="355051" cy="193811"/>
          </a:xfrm>
          <a:prstGeom prst="bentConnector2">
            <a:avLst/>
          </a:prstGeom>
          <a:ln>
            <a:solidFill>
              <a:srgbClr val="A13A2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08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79"/>
    </mc:Choice>
    <mc:Fallback xmlns="">
      <p:transition spd="slow" advTm="137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6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0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6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0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60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6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6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6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6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6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350"/>
                            </p:stCondLst>
                            <p:childTnLst>
                              <p:par>
                                <p:cTn id="21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850"/>
                            </p:stCondLst>
                            <p:childTnLst>
                              <p:par>
                                <p:cTn id="237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350"/>
                            </p:stCondLst>
                            <p:childTnLst>
                              <p:par>
                                <p:cTn id="2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6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6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60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60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6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6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6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6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6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6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6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6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6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6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850"/>
                            </p:stCondLst>
                            <p:childTnLst>
                              <p:par>
                                <p:cTn id="272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350"/>
                            </p:stCondLst>
                            <p:childTnLst>
                              <p:par>
                                <p:cTn id="2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6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6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16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6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6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6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6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6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16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6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16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6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16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6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6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6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16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16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16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6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16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16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6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16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16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16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16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160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16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16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160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160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16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/>
                                        <p:tgtEl>
                                          <p:spTgt spid="16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16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/>
                                        <p:tgtEl>
                                          <p:spTgt spid="16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16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/>
                                        <p:tgtEl>
                                          <p:spTgt spid="16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16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/>
                                        <p:tgtEl>
                                          <p:spTgt spid="16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16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/>
                                        <p:tgtEl>
                                          <p:spTgt spid="16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160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160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16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16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" dur="500"/>
                                        <p:tgtEl>
                                          <p:spTgt spid="16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16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4" dur="500"/>
                                        <p:tgtEl>
                                          <p:spTgt spid="16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16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8" dur="500"/>
                                        <p:tgtEl>
                                          <p:spTgt spid="16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/>
                                        <p:tgtEl>
                                          <p:spTgt spid="16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2" dur="500"/>
                                        <p:tgtEl>
                                          <p:spTgt spid="16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/>
                                        <p:tgtEl>
                                          <p:spTgt spid="16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932" grpId="0" animBg="1"/>
      <p:bldP spid="160932" grpId="1" animBg="1"/>
      <p:bldP spid="160933" grpId="0" animBg="1"/>
      <p:bldP spid="160933" grpId="1" animBg="1"/>
      <p:bldP spid="160934" grpId="0" animBg="1"/>
      <p:bldP spid="160934" grpId="1" animBg="1"/>
      <p:bldP spid="160935" grpId="0" animBg="1"/>
      <p:bldP spid="160935" grpId="1" animBg="1"/>
      <p:bldP spid="160936" grpId="0" animBg="1"/>
      <p:bldP spid="160936" grpId="1" animBg="1"/>
      <p:bldP spid="160937" grpId="0" animBg="1"/>
      <p:bldP spid="160937" grpId="1" animBg="1"/>
      <p:bldP spid="160938" grpId="0" animBg="1"/>
      <p:bldP spid="160938" grpId="1" animBg="1"/>
      <p:bldP spid="160939" grpId="0" animBg="1"/>
      <p:bldP spid="160939" grpId="1" animBg="1"/>
      <p:bldP spid="160940" grpId="0" animBg="1"/>
      <p:bldP spid="160940" grpId="1" animBg="1"/>
      <p:bldP spid="160941" grpId="0" animBg="1"/>
      <p:bldP spid="160941" grpId="1" animBg="1"/>
      <p:bldP spid="160942" grpId="0" animBg="1"/>
      <p:bldP spid="160942" grpId="1" animBg="1"/>
      <p:bldP spid="160943" grpId="0" animBg="1"/>
      <p:bldP spid="160943" grpId="1" animBg="1"/>
      <p:bldP spid="160944" grpId="0" animBg="1"/>
      <p:bldP spid="160944" grpId="1" animBg="1"/>
      <p:bldP spid="160945" grpId="0" animBg="1"/>
      <p:bldP spid="160945" grpId="1" animBg="1"/>
      <p:bldP spid="160946" grpId="0" animBg="1"/>
      <p:bldP spid="160946" grpId="1" animBg="1"/>
      <p:bldP spid="160947" grpId="0" animBg="1"/>
      <p:bldP spid="160947" grpId="1" animBg="1"/>
      <p:bldP spid="160948" grpId="0" animBg="1"/>
      <p:bldP spid="160948" grpId="1" animBg="1"/>
      <p:bldP spid="160949" grpId="0" animBg="1"/>
      <p:bldP spid="160949" grpId="1" animBg="1"/>
      <p:bldP spid="160950" grpId="0" animBg="1"/>
      <p:bldP spid="160950" grpId="1" animBg="1"/>
      <p:bldP spid="160951" grpId="0" animBg="1"/>
      <p:bldP spid="160951" grpId="1" animBg="1"/>
      <p:bldP spid="160952" grpId="0" animBg="1"/>
      <p:bldP spid="160952" grpId="1" animBg="1"/>
      <p:bldP spid="160953" grpId="0" animBg="1"/>
      <p:bldP spid="160953" grpId="1" animBg="1"/>
      <p:bldP spid="160954" grpId="0" animBg="1"/>
      <p:bldP spid="160954" grpId="1" animBg="1"/>
      <p:bldP spid="160955" grpId="0" animBg="1"/>
      <p:bldP spid="160955" grpId="1" animBg="1"/>
      <p:bldP spid="160956" grpId="0" animBg="1"/>
      <p:bldP spid="160956" grpId="1" animBg="1"/>
      <p:bldP spid="160957" grpId="0" animBg="1"/>
      <p:bldP spid="160957" grpId="1" animBg="1"/>
      <p:bldP spid="160988" grpId="0"/>
      <p:bldP spid="160989" grpId="0"/>
      <p:bldP spid="6" grpId="0"/>
      <p:bldP spid="10" grpId="0"/>
      <p:bldP spid="11" grpId="0"/>
      <p:bldP spid="12" grpId="0" animBg="1"/>
      <p:bldP spid="13" grpId="0" animBg="1"/>
      <p:bldP spid="14" grpId="0" animBg="1"/>
      <p:bldP spid="16" grpId="0"/>
      <p:bldP spid="18" grpId="0"/>
      <p:bldP spid="20" grpId="0"/>
      <p:bldP spid="21" grpId="0" animBg="1"/>
      <p:bldP spid="22" grpId="0" animBg="1"/>
      <p:bldP spid="24" grpId="0" animBg="1"/>
      <p:bldP spid="25" grpId="0"/>
      <p:bldP spid="26" grpId="0" animBg="1"/>
      <p:bldP spid="27" grpId="0"/>
      <p:bldP spid="28" grpId="0"/>
      <p:bldP spid="29" grpId="0"/>
      <p:bldP spid="31" grpId="0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14</a:t>
            </a:fld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D560CC7-86BE-0DFB-B4B3-B5A3880AD722}"/>
              </a:ext>
            </a:extLst>
          </p:cNvPr>
          <p:cNvSpPr txBox="1">
            <a:spLocks/>
          </p:cNvSpPr>
          <p:nvPr/>
        </p:nvSpPr>
        <p:spPr>
          <a:xfrm>
            <a:off x="5468201" y="1989598"/>
            <a:ext cx="3980471" cy="6147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" indent="0">
              <a:buFont typeface="Calibri" panose="020F0502020204030204" pitchFamily="34" charset="0"/>
              <a:buNone/>
            </a:pPr>
            <a:r>
              <a:rPr lang="en-US" sz="3800" b="1" dirty="0"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1" name="Flowchart: Manual Input 10">
            <a:extLst>
              <a:ext uri="{FF2B5EF4-FFF2-40B4-BE49-F238E27FC236}">
                <a16:creationId xmlns:a16="http://schemas.microsoft.com/office/drawing/2014/main" id="{FEEC1EF1-85A2-E9CC-EF4A-08ABBB48C6EB}"/>
              </a:ext>
            </a:extLst>
          </p:cNvPr>
          <p:cNvSpPr/>
          <p:nvPr/>
        </p:nvSpPr>
        <p:spPr>
          <a:xfrm rot="5400000">
            <a:off x="-805217" y="805222"/>
            <a:ext cx="6346209" cy="4735770"/>
          </a:xfrm>
          <a:prstGeom prst="flowChartManualInpu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BFBBDEA-A2D1-41AF-F121-B51C0010E3D2}"/>
              </a:ext>
            </a:extLst>
          </p:cNvPr>
          <p:cNvSpPr txBox="1">
            <a:spLocks/>
          </p:cNvSpPr>
          <p:nvPr/>
        </p:nvSpPr>
        <p:spPr>
          <a:xfrm>
            <a:off x="4984900" y="2517878"/>
            <a:ext cx="6329094" cy="101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136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sz="3599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25386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sz="3099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200"/>
              </a:spcBef>
              <a:buClr>
                <a:srgbClr val="EB6446"/>
              </a:buClr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Linux read/write system calls</a:t>
            </a:r>
          </a:p>
          <a:p>
            <a:pPr>
              <a:spcBef>
                <a:spcPts val="200"/>
              </a:spcBef>
              <a:buClr>
                <a:srgbClr val="EB6446"/>
              </a:buClr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Linux Mmap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3485E-8E31-61D2-8AB3-FCECEEAFCB04}"/>
              </a:ext>
            </a:extLst>
          </p:cNvPr>
          <p:cNvSpPr txBox="1"/>
          <p:nvPr/>
        </p:nvSpPr>
        <p:spPr>
          <a:xfrm>
            <a:off x="715793" y="2488039"/>
            <a:ext cx="28014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Experimental</a:t>
            </a:r>
          </a:p>
          <a:p>
            <a:r>
              <a:rPr lang="en-US" sz="3800" dirty="0">
                <a:solidFill>
                  <a:schemeClr val="bg1"/>
                </a:solidFill>
              </a:rPr>
              <a:t> Setup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A94CCA6-E629-6174-C0FB-5418E0038DF9}"/>
              </a:ext>
            </a:extLst>
          </p:cNvPr>
          <p:cNvSpPr txBox="1">
            <a:spLocks/>
          </p:cNvSpPr>
          <p:nvPr/>
        </p:nvSpPr>
        <p:spPr>
          <a:xfrm>
            <a:off x="5468201" y="348482"/>
            <a:ext cx="4228319" cy="6147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" indent="0">
              <a:buFont typeface="Calibri" panose="020F0502020204030204" pitchFamily="34" charset="0"/>
              <a:buNone/>
            </a:pPr>
            <a:r>
              <a:rPr lang="en-US" sz="3800" b="1" dirty="0"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Platform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C2826AA-A23F-046B-4011-51622AE9EABC}"/>
              </a:ext>
            </a:extLst>
          </p:cNvPr>
          <p:cNvSpPr txBox="1">
            <a:spLocks/>
          </p:cNvSpPr>
          <p:nvPr/>
        </p:nvSpPr>
        <p:spPr>
          <a:xfrm>
            <a:off x="4984900" y="963220"/>
            <a:ext cx="6915947" cy="101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136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sz="3599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25386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sz="3099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200"/>
              </a:spcBef>
              <a:buClr>
                <a:srgbClr val="EB6446"/>
              </a:buClr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DaxVM implemented in Linux and ext4/NOVA</a:t>
            </a:r>
          </a:p>
          <a:p>
            <a:pPr>
              <a:spcBef>
                <a:spcPts val="200"/>
              </a:spcBef>
              <a:buClr>
                <a:srgbClr val="EB6446"/>
              </a:buClr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Intel Optane 384GB (3 DCPM DIMMs in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AppDirect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A81E271-A678-B7FF-4D40-477A7B511DC3}"/>
              </a:ext>
            </a:extLst>
          </p:cNvPr>
          <p:cNvSpPr txBox="1">
            <a:spLocks/>
          </p:cNvSpPr>
          <p:nvPr/>
        </p:nvSpPr>
        <p:spPr>
          <a:xfrm>
            <a:off x="5561719" y="3563482"/>
            <a:ext cx="4228319" cy="6147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" indent="0">
              <a:buFont typeface="Calibri" panose="020F0502020204030204" pitchFamily="34" charset="0"/>
              <a:buNone/>
            </a:pPr>
            <a:r>
              <a:rPr lang="en-US" sz="3800" b="1" dirty="0"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Workloads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8C06005-4226-BFAE-991B-F41A1C63EFAA}"/>
              </a:ext>
            </a:extLst>
          </p:cNvPr>
          <p:cNvSpPr txBox="1">
            <a:spLocks/>
          </p:cNvSpPr>
          <p:nvPr/>
        </p:nvSpPr>
        <p:spPr>
          <a:xfrm>
            <a:off x="4984900" y="4072536"/>
            <a:ext cx="7339027" cy="101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136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sz="3599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25386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sz="3099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EB6446"/>
              </a:buClr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Microbenchmarks</a:t>
            </a:r>
          </a:p>
          <a:p>
            <a:pPr>
              <a:buClr>
                <a:srgbClr val="EB6446"/>
              </a:buClr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Webserver (many small files, e.g. Apache)</a:t>
            </a:r>
          </a:p>
          <a:p>
            <a:pPr>
              <a:spcBef>
                <a:spcPts val="200"/>
              </a:spcBef>
              <a:buClr>
                <a:srgbClr val="EB6446"/>
              </a:buClr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Redis boot time </a:t>
            </a:r>
          </a:p>
          <a:p>
            <a:pPr>
              <a:spcBef>
                <a:spcPts val="200"/>
              </a:spcBef>
              <a:buClr>
                <a:srgbClr val="EB6446"/>
              </a:buClr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RocksDB-PMem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 and YCSB operational throughput</a:t>
            </a:r>
          </a:p>
          <a:p>
            <a:pPr>
              <a:spcBef>
                <a:spcPts val="200"/>
              </a:spcBef>
              <a:buClr>
                <a:srgbClr val="EB6446"/>
              </a:buClr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EB Garamond" panose="020B0604020202020204" charset="0"/>
                <a:cs typeface="Calibri" panose="020F0502020204030204" pitchFamily="34" charset="0"/>
              </a:rPr>
              <a:t>…more in the paper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4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56"/>
    </mc:Choice>
    <mc:Fallback xmlns="">
      <p:transition spd="slow" advTm="30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15</a:t>
            </a:fld>
            <a:endParaRPr lang="en-US" dirty="0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47809BFB-522E-FF77-D873-239CE150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Micro-benchmarks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ED9521-1B28-4661-B788-AC4F04310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200067"/>
              </p:ext>
            </p:extLst>
          </p:nvPr>
        </p:nvGraphicFramePr>
        <p:xfrm>
          <a:off x="997530" y="1572346"/>
          <a:ext cx="4829711" cy="427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3ED9D9B-2EA9-D8EE-F3FF-D55D4A2743BC}"/>
              </a:ext>
            </a:extLst>
          </p:cNvPr>
          <p:cNvSpPr txBox="1"/>
          <p:nvPr/>
        </p:nvSpPr>
        <p:spPr>
          <a:xfrm>
            <a:off x="-368085" y="1113185"/>
            <a:ext cx="748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Latency to access file once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1F1B80-AFB1-E181-1A56-3F693179DF49}"/>
              </a:ext>
            </a:extLst>
          </p:cNvPr>
          <p:cNvCxnSpPr>
            <a:cxnSpLocks/>
          </p:cNvCxnSpPr>
          <p:nvPr/>
        </p:nvCxnSpPr>
        <p:spPr>
          <a:xfrm>
            <a:off x="6082766" y="918210"/>
            <a:ext cx="0" cy="532940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F64D941-3095-4CBB-ABD2-3F0C8514D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622755"/>
              </p:ext>
            </p:extLst>
          </p:nvPr>
        </p:nvGraphicFramePr>
        <p:xfrm>
          <a:off x="7144949" y="1572768"/>
          <a:ext cx="3990715" cy="427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5D15CDC-FD92-BAA0-F838-C5ACCE87962D}"/>
              </a:ext>
            </a:extLst>
          </p:cNvPr>
          <p:cNvSpPr txBox="1"/>
          <p:nvPr/>
        </p:nvSpPr>
        <p:spPr>
          <a:xfrm>
            <a:off x="7795878" y="1110681"/>
            <a:ext cx="310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 4KB access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B92962B-1BE2-8121-5D9F-C44748BA1902}"/>
              </a:ext>
            </a:extLst>
          </p:cNvPr>
          <p:cNvSpPr/>
          <p:nvPr/>
        </p:nvSpPr>
        <p:spPr>
          <a:xfrm rot="10800000">
            <a:off x="6896819" y="2327295"/>
            <a:ext cx="255523" cy="2431473"/>
          </a:xfrm>
          <a:prstGeom prst="downArrow">
            <a:avLst/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30F07-BC39-7EBB-68FB-65E6DC141D38}"/>
              </a:ext>
            </a:extLst>
          </p:cNvPr>
          <p:cNvSpPr txBox="1"/>
          <p:nvPr/>
        </p:nvSpPr>
        <p:spPr>
          <a:xfrm rot="16200000">
            <a:off x="5680735" y="3458165"/>
            <a:ext cx="211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Higher is better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CB926CE-463F-C11D-14BB-692D323798BD}"/>
              </a:ext>
            </a:extLst>
          </p:cNvPr>
          <p:cNvSpPr/>
          <p:nvPr/>
        </p:nvSpPr>
        <p:spPr>
          <a:xfrm>
            <a:off x="668326" y="2327295"/>
            <a:ext cx="255523" cy="2431473"/>
          </a:xfrm>
          <a:prstGeom prst="downArrow">
            <a:avLst/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D28067-2945-D259-F47A-470741FE9E3C}"/>
              </a:ext>
            </a:extLst>
          </p:cNvPr>
          <p:cNvSpPr txBox="1"/>
          <p:nvPr/>
        </p:nvSpPr>
        <p:spPr>
          <a:xfrm rot="16200000">
            <a:off x="-589967" y="3319545"/>
            <a:ext cx="205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Lower is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7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4"/>
    </mc:Choice>
    <mc:Fallback xmlns="">
      <p:transition spd="slow" advTm="53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9" grpId="0"/>
      <p:bldGraphic spid="13" grpId="0" uiExpand="1">
        <p:bldSub>
          <a:bldChart bld="series"/>
        </p:bldSub>
      </p:bldGraphic>
      <p:bldP spid="14" grpId="0"/>
      <p:bldP spid="15" grpId="0" animBg="1"/>
      <p:bldP spid="16" grpId="0"/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16</a:t>
            </a:fld>
            <a:endParaRPr lang="en-US" dirty="0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47809BFB-522E-FF77-D873-239CE150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Apache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6D1464C-6778-44FC-9E0B-8548D95E8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756872"/>
              </p:ext>
            </p:extLst>
          </p:nvPr>
        </p:nvGraphicFramePr>
        <p:xfrm>
          <a:off x="2916936" y="1111665"/>
          <a:ext cx="6080760" cy="454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738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33"/>
    </mc:Choice>
    <mc:Fallback xmlns="">
      <p:transition spd="slow" advTm="5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ea typeface="Roboto" pitchFamily="2" charset="0"/>
              </a:rPr>
              <a:t>Thank You  </a:t>
            </a:r>
            <a:r>
              <a:rPr lang="en-US" sz="4400" dirty="0">
                <a:solidFill>
                  <a:schemeClr val="tx1"/>
                </a:solidFill>
                <a:ea typeface="Roboto" pitchFamily="2" charset="0"/>
                <a:sym typeface="Wingdings" panose="05000000000000000000" pitchFamily="2" charset="2"/>
              </a:rPr>
              <a:t></a:t>
            </a:r>
            <a:r>
              <a:rPr lang="en-US" sz="4400" dirty="0">
                <a:solidFill>
                  <a:schemeClr val="tx1"/>
                </a:solidFill>
                <a:ea typeface="Roboto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17</a:t>
            </a:fld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08D8B-F74D-F9D1-2306-680E3336E3AF}"/>
              </a:ext>
            </a:extLst>
          </p:cNvPr>
          <p:cNvSpPr txBox="1"/>
          <p:nvPr/>
        </p:nvSpPr>
        <p:spPr>
          <a:xfrm>
            <a:off x="382139" y="1044852"/>
            <a:ext cx="11390761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u="sng" dirty="0"/>
              <a:t>Problem</a:t>
            </a:r>
            <a:r>
              <a:rPr lang="en-US" sz="2800" dirty="0"/>
              <a:t>: The OS memory-mapping (MM) interface performs poorly, limiting direct user-space access to byte-addressable storage (e.g. PMEM)</a:t>
            </a:r>
          </a:p>
          <a:p>
            <a:pPr marL="457200" indent="-457200">
              <a:spcAft>
                <a:spcPts val="1500"/>
              </a:spcAft>
              <a:buFont typeface="Arial" pitchFamily="34" charset="0"/>
              <a:buChar char="•"/>
            </a:pPr>
            <a:r>
              <a:rPr lang="en-US" sz="2800" u="sng" dirty="0"/>
              <a:t>DaxVM*</a:t>
            </a:r>
            <a:r>
              <a:rPr lang="en-US" sz="2800" dirty="0"/>
              <a:t>: a new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POSIX-relaxed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ΜΜ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(Linux + ext4/NOVA) </a:t>
            </a:r>
            <a:endParaRPr lang="en-US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O(1) memory mapping (mmap)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Asynchronous resource release (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munmap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…more in the paper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E2280-44F0-A739-657B-3E1730A92573}"/>
              </a:ext>
            </a:extLst>
          </p:cNvPr>
          <p:cNvSpPr txBox="1"/>
          <p:nvPr/>
        </p:nvSpPr>
        <p:spPr>
          <a:xfrm>
            <a:off x="3224464" y="6459785"/>
            <a:ext cx="512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https://github.com/cslab-ntua/DaxVM-micro2022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CFE3983-24AC-5DBF-D8A2-FCC667951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896369"/>
              </p:ext>
            </p:extLst>
          </p:nvPr>
        </p:nvGraphicFramePr>
        <p:xfrm>
          <a:off x="337356" y="4170331"/>
          <a:ext cx="3586162" cy="219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629327F-2BFA-4447-BE0D-B4BF63E9F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330835"/>
              </p:ext>
            </p:extLst>
          </p:nvPr>
        </p:nvGraphicFramePr>
        <p:xfrm>
          <a:off x="8350225" y="2921595"/>
          <a:ext cx="3625875" cy="311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8CBB8AB-C851-49AF-8778-9C3BCEEEF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669322"/>
              </p:ext>
            </p:extLst>
          </p:nvPr>
        </p:nvGraphicFramePr>
        <p:xfrm>
          <a:off x="4005262" y="4170332"/>
          <a:ext cx="4181475" cy="197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602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44"/>
    </mc:Choice>
    <mc:Fallback xmlns="">
      <p:transition spd="slow" advTm="3274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Thank You  </a:t>
            </a:r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  <a:sym typeface="Wingdings" panose="05000000000000000000" pitchFamily="2" charset="2"/>
              </a:rPr>
              <a:t></a:t>
            </a:r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18</a:t>
            </a:fld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08D8B-F74D-F9D1-2306-680E3336E3AF}"/>
              </a:ext>
            </a:extLst>
          </p:cNvPr>
          <p:cNvSpPr txBox="1"/>
          <p:nvPr/>
        </p:nvSpPr>
        <p:spPr>
          <a:xfrm>
            <a:off x="382139" y="1044852"/>
            <a:ext cx="11390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500"/>
              </a:spcAft>
              <a:buFont typeface="Arial" pitchFamily="34" charset="0"/>
              <a:buChar char="•"/>
            </a:pPr>
            <a:r>
              <a:rPr lang="en-US" sz="2800" dirty="0"/>
              <a:t>DaxVM: a new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POSIX-relaxed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ΜΜ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implemented in Linux that comes close to what hardware can provide in terms of DAX performance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E2280-44F0-A739-657B-3E1730A92573}"/>
              </a:ext>
            </a:extLst>
          </p:cNvPr>
          <p:cNvSpPr txBox="1"/>
          <p:nvPr/>
        </p:nvSpPr>
        <p:spPr>
          <a:xfrm>
            <a:off x="3224464" y="6459785"/>
            <a:ext cx="512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https://github.com/cslab-ntua/DaxVM-micro2022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4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7"/>
    </mc:Choice>
    <mc:Fallback xmlns="">
      <p:transition spd="slow" advTm="237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Backup slides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5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New Era: Direct Access to Fast Byte-Addressable Storage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2</a:t>
            </a:fld>
            <a:endParaRPr lang="en-US" dirty="0"/>
          </a:p>
        </p:txBody>
      </p:sp>
      <p:sp>
        <p:nvSpPr>
          <p:cNvPr id="9" name="Rounded Rectangle 53">
            <a:extLst>
              <a:ext uri="{FF2B5EF4-FFF2-40B4-BE49-F238E27FC236}">
                <a16:creationId xmlns:a16="http://schemas.microsoft.com/office/drawing/2014/main" id="{43448832-F156-61B8-9F32-681BFEDE4DDD}"/>
              </a:ext>
            </a:extLst>
          </p:cNvPr>
          <p:cNvSpPr/>
          <p:nvPr/>
        </p:nvSpPr>
        <p:spPr>
          <a:xfrm>
            <a:off x="678522" y="1011240"/>
            <a:ext cx="10834955" cy="28981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FE0B48BE-6126-BF84-8163-9BCD1EEC7829}"/>
              </a:ext>
            </a:extLst>
          </p:cNvPr>
          <p:cNvSpPr/>
          <p:nvPr/>
        </p:nvSpPr>
        <p:spPr>
          <a:xfrm>
            <a:off x="678521" y="4234901"/>
            <a:ext cx="10834955" cy="1627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0771F-01CC-2F62-6124-EF38B3DA0092}"/>
              </a:ext>
            </a:extLst>
          </p:cNvPr>
          <p:cNvSpPr txBox="1"/>
          <p:nvPr/>
        </p:nvSpPr>
        <p:spPr>
          <a:xfrm>
            <a:off x="928386" y="1204676"/>
            <a:ext cx="315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Persistent Memory  </a:t>
            </a:r>
            <a:endParaRPr lang="en-US" sz="2400" dirty="0"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Memory Bus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B6120B-A739-1A41-B9D1-A2126EBD21D9}"/>
              </a:ext>
            </a:extLst>
          </p:cNvPr>
          <p:cNvSpPr txBox="1"/>
          <p:nvPr/>
        </p:nvSpPr>
        <p:spPr>
          <a:xfrm>
            <a:off x="6949601" y="1245215"/>
            <a:ext cx="191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Intel’s Optane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3602B-5CBE-F2AC-7584-76A58A2E2F63}"/>
              </a:ext>
            </a:extLst>
          </p:cNvPr>
          <p:cNvSpPr txBox="1"/>
          <p:nvPr/>
        </p:nvSpPr>
        <p:spPr>
          <a:xfrm>
            <a:off x="6949601" y="1703178"/>
            <a:ext cx="439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Kioxia</a:t>
            </a:r>
            <a:r>
              <a:rPr lang="en-US" sz="2400" dirty="0"/>
              <a:t> and </a:t>
            </a:r>
            <a:r>
              <a:rPr lang="en-US" sz="2400" dirty="0" err="1"/>
              <a:t>Everspin</a:t>
            </a:r>
            <a:r>
              <a:rPr lang="en-US" sz="2400" dirty="0"/>
              <a:t> SCM products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B5EAC1-E597-10CF-8BF4-77FEE18A4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41651">
            <a:off x="4274404" y="937588"/>
            <a:ext cx="2611283" cy="14688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BB20BF-43EE-7BE1-96B6-98FAEDD17672}"/>
              </a:ext>
            </a:extLst>
          </p:cNvPr>
          <p:cNvSpPr txBox="1"/>
          <p:nvPr/>
        </p:nvSpPr>
        <p:spPr>
          <a:xfrm>
            <a:off x="921504" y="2535877"/>
            <a:ext cx="3838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Flash SSDs</a:t>
            </a:r>
            <a:endParaRPr lang="en-US" sz="2400" dirty="0"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Compute Express Link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5176EF5-0415-27AD-B2F9-EC7F354FF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438" y="2654480"/>
            <a:ext cx="1662895" cy="9312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28581E-0001-E83A-2D91-254463425075}"/>
              </a:ext>
            </a:extLst>
          </p:cNvPr>
          <p:cNvSpPr txBox="1"/>
          <p:nvPr/>
        </p:nvSpPr>
        <p:spPr>
          <a:xfrm>
            <a:off x="6949601" y="2733762"/>
            <a:ext cx="3230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Samsung’s CXL Memory </a:t>
            </a:r>
          </a:p>
          <a:p>
            <a:pPr algn="ctr"/>
            <a:r>
              <a:rPr lang="en-US" sz="2400" dirty="0"/>
              <a:t>Semantic SSD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00CCDE-60DC-E11D-A75C-F0ACD26F222E}"/>
              </a:ext>
            </a:extLst>
          </p:cNvPr>
          <p:cNvSpPr txBox="1"/>
          <p:nvPr/>
        </p:nvSpPr>
        <p:spPr>
          <a:xfrm rot="16200000">
            <a:off x="-321698" y="2149568"/>
            <a:ext cx="1479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5C08C4-CBE1-38A5-259E-E289D7605179}"/>
              </a:ext>
            </a:extLst>
          </p:cNvPr>
          <p:cNvSpPr txBox="1"/>
          <p:nvPr/>
        </p:nvSpPr>
        <p:spPr>
          <a:xfrm rot="16200000">
            <a:off x="-443709" y="4818010"/>
            <a:ext cx="178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 Interface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FD9C19-3933-1FB1-5B51-0FC44768A2BB}"/>
              </a:ext>
            </a:extLst>
          </p:cNvPr>
          <p:cNvSpPr txBox="1"/>
          <p:nvPr/>
        </p:nvSpPr>
        <p:spPr>
          <a:xfrm>
            <a:off x="921504" y="4339683"/>
            <a:ext cx="882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Direct Access (DAX) </a:t>
            </a:r>
            <a:r>
              <a:rPr lang="en-US" sz="2400" dirty="0">
                <a:sym typeface="Wingdings" panose="05000000000000000000" pitchFamily="2" charset="2"/>
              </a:rPr>
              <a:t> bypass files data DRAM buffering (page cache)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A3763A-78EC-B99B-2C94-D8EE47751192}"/>
              </a:ext>
            </a:extLst>
          </p:cNvPr>
          <p:cNvSpPr txBox="1"/>
          <p:nvPr/>
        </p:nvSpPr>
        <p:spPr>
          <a:xfrm>
            <a:off x="927042" y="4946187"/>
            <a:ext cx="4114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DAX read/write system calls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DAX mmap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17"/>
    </mc:Choice>
    <mc:Fallback xmlns="">
      <p:transition spd="slow" advTm="57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8" grpId="0"/>
      <p:bldP spid="20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New Era: Fast Storage and Direct Access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20</a:t>
            </a:fld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94067865-F022-1E36-7314-F97A7CDBE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181575"/>
              </p:ext>
            </p:extLst>
          </p:nvPr>
        </p:nvGraphicFramePr>
        <p:xfrm>
          <a:off x="1769397" y="1182260"/>
          <a:ext cx="7711961" cy="497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86C44BF-846A-2E1C-322B-ADA61C0DD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708" y="1965600"/>
            <a:ext cx="1947359" cy="1666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250E20-4E45-793D-81AB-C3BBFBFA7F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84414">
            <a:off x="7452897" y="1742983"/>
            <a:ext cx="2349718" cy="13158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565A30-5DBE-2680-4DAE-F1662825BD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2292" y="2922863"/>
            <a:ext cx="1662895" cy="9312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7AC39CC-BDCE-A9B2-6B2F-631196835FBF}"/>
              </a:ext>
            </a:extLst>
          </p:cNvPr>
          <p:cNvSpPr txBox="1"/>
          <p:nvPr/>
        </p:nvSpPr>
        <p:spPr>
          <a:xfrm>
            <a:off x="1759758" y="3491462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Z-SSD Samsung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B53C54-56FC-13EB-B9E8-A47B6710D24C}"/>
              </a:ext>
            </a:extLst>
          </p:cNvPr>
          <p:cNvSpPr txBox="1"/>
          <p:nvPr/>
        </p:nvSpPr>
        <p:spPr>
          <a:xfrm>
            <a:off x="9481358" y="2167933"/>
            <a:ext cx="87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Optane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F6AA42-A3E4-067A-3402-443E24CEDC98}"/>
              </a:ext>
            </a:extLst>
          </p:cNvPr>
          <p:cNvSpPr txBox="1"/>
          <p:nvPr/>
        </p:nvSpPr>
        <p:spPr>
          <a:xfrm>
            <a:off x="9951069" y="3033239"/>
            <a:ext cx="14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CXL Memory </a:t>
            </a:r>
          </a:p>
          <a:p>
            <a:pPr algn="ctr"/>
            <a:r>
              <a:rPr lang="en-US" dirty="0"/>
              <a:t>Semantic SSD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92C5A02-A93B-34A5-D193-0BCA37893F29}"/>
              </a:ext>
            </a:extLst>
          </p:cNvPr>
          <p:cNvSpPr/>
          <p:nvPr/>
        </p:nvSpPr>
        <p:spPr>
          <a:xfrm>
            <a:off x="3194051" y="2001419"/>
            <a:ext cx="7804150" cy="846761"/>
          </a:xfrm>
          <a:prstGeom prst="roundRect">
            <a:avLst/>
          </a:prstGeom>
          <a:noFill/>
          <a:ln w="31750">
            <a:solidFill>
              <a:srgbClr val="353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55777D-EB1F-1A75-9672-D89AF7701002}"/>
              </a:ext>
            </a:extLst>
          </p:cNvPr>
          <p:cNvSpPr txBox="1"/>
          <p:nvPr/>
        </p:nvSpPr>
        <p:spPr>
          <a:xfrm>
            <a:off x="6540074" y="1112326"/>
            <a:ext cx="452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Direct access to byte-addressable storage (DAX)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DA5274-4B14-404B-1D0A-DAA33936D1EE}"/>
              </a:ext>
            </a:extLst>
          </p:cNvPr>
          <p:cNvSpPr/>
          <p:nvPr/>
        </p:nvSpPr>
        <p:spPr>
          <a:xfrm>
            <a:off x="0" y="5299075"/>
            <a:ext cx="12192000" cy="1039739"/>
          </a:xfrm>
          <a:prstGeom prst="rect">
            <a:avLst/>
          </a:prstGeom>
          <a:solidFill>
            <a:srgbClr val="35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Fast storage and DAX bridge the gap between memory and storage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24154-83E8-43E1-22EB-6268EDC0E374}"/>
              </a:ext>
            </a:extLst>
          </p:cNvPr>
          <p:cNvSpPr txBox="1"/>
          <p:nvPr/>
        </p:nvSpPr>
        <p:spPr>
          <a:xfrm>
            <a:off x="8148162" y="4140856"/>
            <a:ext cx="317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Compute Express Link is coming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DF2292-08AC-3499-B45E-59D3EBB77880}"/>
              </a:ext>
            </a:extLst>
          </p:cNvPr>
          <p:cNvCxnSpPr>
            <a:cxnSpLocks/>
          </p:cNvCxnSpPr>
          <p:nvPr/>
        </p:nvCxnSpPr>
        <p:spPr>
          <a:xfrm>
            <a:off x="3276601" y="2848180"/>
            <a:ext cx="708448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8A386DA-0F60-C790-D3C1-6D8A08C8599E}"/>
              </a:ext>
            </a:extLst>
          </p:cNvPr>
          <p:cNvSpPr txBox="1"/>
          <p:nvPr/>
        </p:nvSpPr>
        <p:spPr>
          <a:xfrm>
            <a:off x="3221746" y="2395501"/>
            <a:ext cx="137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Memory bus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BAB5197-DF2A-CF3B-0393-0EDCAB93144C}"/>
              </a:ext>
            </a:extLst>
          </p:cNvPr>
          <p:cNvCxnSpPr>
            <a:cxnSpLocks/>
          </p:cNvCxnSpPr>
          <p:nvPr/>
        </p:nvCxnSpPr>
        <p:spPr>
          <a:xfrm>
            <a:off x="2955925" y="4502080"/>
            <a:ext cx="7466678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9F1B548-18C0-0A78-3847-EE62B2162848}"/>
              </a:ext>
            </a:extLst>
          </p:cNvPr>
          <p:cNvSpPr/>
          <p:nvPr/>
        </p:nvSpPr>
        <p:spPr>
          <a:xfrm>
            <a:off x="2581275" y="2013257"/>
            <a:ext cx="9058276" cy="2488823"/>
          </a:xfrm>
          <a:prstGeom prst="roundRect">
            <a:avLst/>
          </a:prstGeom>
          <a:noFill/>
          <a:ln w="31750">
            <a:solidFill>
              <a:srgbClr val="353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5AD6DD30-BBC1-4A3F-96FA-0CB4410BC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5AD6DD30-BBC1-4A3F-96FA-0CB4410BC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3BE07040-00A3-4F80-8E31-AFC14EAE8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graphicEl>
                                              <a:dgm id="{3BE07040-00A3-4F80-8E31-AFC14EAE8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6AAF691-BA0E-495C-B39A-679A8B8F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graphicEl>
                                              <a:dgm id="{86AAF691-BA0E-495C-B39A-679A8B8FA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2C8FD05-2856-4602-AAF8-31F3C1C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graphicEl>
                                              <a:dgm id="{92C8FD05-2856-4602-AAF8-31F3C1C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56A2095-15AA-480E-8121-93C1693AA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graphicEl>
                                              <a:dgm id="{756A2095-15AA-480E-8121-93C1693AA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60AF052-2B48-43FD-B3C3-4AB50BC39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graphicEl>
                                              <a:dgm id="{160AF052-2B48-43FD-B3C3-4AB50BC39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Dgm bld="one" rev="1"/>
        </p:bldSub>
      </p:bldGraphic>
      <p:bldP spid="31" grpId="0"/>
      <p:bldP spid="31" grpId="1"/>
      <p:bldP spid="33" grpId="0"/>
      <p:bldP spid="35" grpId="0"/>
      <p:bldP spid="36" grpId="0" animBg="1"/>
      <p:bldP spid="36" grpId="1" animBg="1"/>
      <p:bldP spid="37" grpId="0"/>
      <p:bldP spid="38" grpId="0" animBg="1"/>
      <p:bldP spid="40" grpId="0"/>
      <p:bldP spid="44" grpId="0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07" name="Rectangle 160806">
            <a:extLst>
              <a:ext uri="{FF2B5EF4-FFF2-40B4-BE49-F238E27FC236}">
                <a16:creationId xmlns:a16="http://schemas.microsoft.com/office/drawing/2014/main" id="{791F8F9B-4A3C-4E0D-F104-0DD705959F60}"/>
              </a:ext>
            </a:extLst>
          </p:cNvPr>
          <p:cNvSpPr/>
          <p:nvPr/>
        </p:nvSpPr>
        <p:spPr>
          <a:xfrm>
            <a:off x="0" y="9525"/>
            <a:ext cx="2651631" cy="632389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21</a:t>
            </a:fld>
            <a:endParaRPr lang="en-US" dirty="0"/>
          </a:p>
        </p:txBody>
      </p:sp>
      <p:graphicFrame>
        <p:nvGraphicFramePr>
          <p:cNvPr id="160826" name="Table 160825">
            <a:extLst>
              <a:ext uri="{FF2B5EF4-FFF2-40B4-BE49-F238E27FC236}">
                <a16:creationId xmlns:a16="http://schemas.microsoft.com/office/drawing/2014/main" id="{0AF84667-1D1C-8945-17B2-9B561467A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3478"/>
              </p:ext>
            </p:extLst>
          </p:nvPr>
        </p:nvGraphicFramePr>
        <p:xfrm>
          <a:off x="5275874" y="1120493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0827" name="TextBox 160826">
            <a:extLst>
              <a:ext uri="{FF2B5EF4-FFF2-40B4-BE49-F238E27FC236}">
                <a16:creationId xmlns:a16="http://schemas.microsoft.com/office/drawing/2014/main" id="{735427DF-9CCE-D216-6BA5-2001A456B268}"/>
              </a:ext>
            </a:extLst>
          </p:cNvPr>
          <p:cNvSpPr txBox="1"/>
          <p:nvPr/>
        </p:nvSpPr>
        <p:spPr>
          <a:xfrm>
            <a:off x="8934548" y="12718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 Space</a:t>
            </a:r>
          </a:p>
        </p:txBody>
      </p:sp>
      <p:sp>
        <p:nvSpPr>
          <p:cNvPr id="160828" name="TextBox 160827">
            <a:extLst>
              <a:ext uri="{FF2B5EF4-FFF2-40B4-BE49-F238E27FC236}">
                <a16:creationId xmlns:a16="http://schemas.microsoft.com/office/drawing/2014/main" id="{4236097E-EC86-7F17-3D5A-FA239C6EAAB1}"/>
              </a:ext>
            </a:extLst>
          </p:cNvPr>
          <p:cNvSpPr txBox="1"/>
          <p:nvPr/>
        </p:nvSpPr>
        <p:spPr>
          <a:xfrm>
            <a:off x="3061268" y="122145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DAX-mmap()</a:t>
            </a:r>
          </a:p>
        </p:txBody>
      </p:sp>
      <p:sp>
        <p:nvSpPr>
          <p:cNvPr id="160829" name="TextBox 160828">
            <a:extLst>
              <a:ext uri="{FF2B5EF4-FFF2-40B4-BE49-F238E27FC236}">
                <a16:creationId xmlns:a16="http://schemas.microsoft.com/office/drawing/2014/main" id="{7E0FBAAF-2D4B-B865-CAFA-61074F6CD24D}"/>
              </a:ext>
            </a:extLst>
          </p:cNvPr>
          <p:cNvSpPr txBox="1"/>
          <p:nvPr/>
        </p:nvSpPr>
        <p:spPr>
          <a:xfrm>
            <a:off x="6901574" y="183661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</a:t>
            </a:r>
          </a:p>
        </p:txBody>
      </p:sp>
      <p:sp>
        <p:nvSpPr>
          <p:cNvPr id="160830" name="Rectangle 160829">
            <a:extLst>
              <a:ext uri="{FF2B5EF4-FFF2-40B4-BE49-F238E27FC236}">
                <a16:creationId xmlns:a16="http://schemas.microsoft.com/office/drawing/2014/main" id="{DA67ECAE-1B6E-8751-F4ED-E218B575D93C}"/>
              </a:ext>
            </a:extLst>
          </p:cNvPr>
          <p:cNvSpPr/>
          <p:nvPr/>
        </p:nvSpPr>
        <p:spPr>
          <a:xfrm>
            <a:off x="4186756" y="3194940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31" name="Elbow Connector 23">
            <a:extLst>
              <a:ext uri="{FF2B5EF4-FFF2-40B4-BE49-F238E27FC236}">
                <a16:creationId xmlns:a16="http://schemas.microsoft.com/office/drawing/2014/main" id="{B0721324-81B9-160C-7F78-451AD2C2C99A}"/>
              </a:ext>
            </a:extLst>
          </p:cNvPr>
          <p:cNvCxnSpPr>
            <a:endCxn id="160830" idx="0"/>
          </p:cNvCxnSpPr>
          <p:nvPr/>
        </p:nvCxnSpPr>
        <p:spPr>
          <a:xfrm>
            <a:off x="4251840" y="3019304"/>
            <a:ext cx="274035" cy="175636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2" name="Straight Arrow Connector 160831">
            <a:extLst>
              <a:ext uri="{FF2B5EF4-FFF2-40B4-BE49-F238E27FC236}">
                <a16:creationId xmlns:a16="http://schemas.microsoft.com/office/drawing/2014/main" id="{754B0115-53EE-1112-8048-A00738BD817F}"/>
              </a:ext>
            </a:extLst>
          </p:cNvPr>
          <p:cNvCxnSpPr>
            <a:stCxn id="160830" idx="2"/>
          </p:cNvCxnSpPr>
          <p:nvPr/>
        </p:nvCxnSpPr>
        <p:spPr>
          <a:xfrm flipH="1">
            <a:off x="3861447" y="3449314"/>
            <a:ext cx="664428" cy="3398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3" name="Straight Arrow Connector 160832">
            <a:extLst>
              <a:ext uri="{FF2B5EF4-FFF2-40B4-BE49-F238E27FC236}">
                <a16:creationId xmlns:a16="http://schemas.microsoft.com/office/drawing/2014/main" id="{1A14FC21-FB61-1DC3-3F4D-FBAA0D5DD594}"/>
              </a:ext>
            </a:extLst>
          </p:cNvPr>
          <p:cNvCxnSpPr>
            <a:stCxn id="160830" idx="2"/>
          </p:cNvCxnSpPr>
          <p:nvPr/>
        </p:nvCxnSpPr>
        <p:spPr>
          <a:xfrm>
            <a:off x="4525875" y="3449314"/>
            <a:ext cx="485373" cy="31263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4" name="Straight Arrow Connector 160833">
            <a:extLst>
              <a:ext uri="{FF2B5EF4-FFF2-40B4-BE49-F238E27FC236}">
                <a16:creationId xmlns:a16="http://schemas.microsoft.com/office/drawing/2014/main" id="{06CF5539-B2AC-AEB7-76A2-4259CA5E4F50}"/>
              </a:ext>
            </a:extLst>
          </p:cNvPr>
          <p:cNvCxnSpPr/>
          <p:nvPr/>
        </p:nvCxnSpPr>
        <p:spPr>
          <a:xfrm flipH="1">
            <a:off x="3505367" y="4043516"/>
            <a:ext cx="356080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5" name="Straight Arrow Connector 160834">
            <a:extLst>
              <a:ext uri="{FF2B5EF4-FFF2-40B4-BE49-F238E27FC236}">
                <a16:creationId xmlns:a16="http://schemas.microsoft.com/office/drawing/2014/main" id="{158B0EFE-4101-DDA8-A02E-93643C2E6D07}"/>
              </a:ext>
            </a:extLst>
          </p:cNvPr>
          <p:cNvCxnSpPr/>
          <p:nvPr/>
        </p:nvCxnSpPr>
        <p:spPr>
          <a:xfrm>
            <a:off x="3861447" y="4043516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6" name="Straight Arrow Connector 160835">
            <a:extLst>
              <a:ext uri="{FF2B5EF4-FFF2-40B4-BE49-F238E27FC236}">
                <a16:creationId xmlns:a16="http://schemas.microsoft.com/office/drawing/2014/main" id="{7111A82B-4C69-B821-6D3B-3EE019151402}"/>
              </a:ext>
            </a:extLst>
          </p:cNvPr>
          <p:cNvCxnSpPr/>
          <p:nvPr/>
        </p:nvCxnSpPr>
        <p:spPr>
          <a:xfrm flipH="1">
            <a:off x="3237873" y="4531788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37" name="Rectangle 160836">
            <a:extLst>
              <a:ext uri="{FF2B5EF4-FFF2-40B4-BE49-F238E27FC236}">
                <a16:creationId xmlns:a16="http://schemas.microsoft.com/office/drawing/2014/main" id="{E7E9D186-A88C-B5C1-3772-5ADD0CD28521}"/>
              </a:ext>
            </a:extLst>
          </p:cNvPr>
          <p:cNvSpPr/>
          <p:nvPr/>
        </p:nvSpPr>
        <p:spPr>
          <a:xfrm>
            <a:off x="3522014" y="3792536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38" name="Rectangle 160837">
            <a:extLst>
              <a:ext uri="{FF2B5EF4-FFF2-40B4-BE49-F238E27FC236}">
                <a16:creationId xmlns:a16="http://schemas.microsoft.com/office/drawing/2014/main" id="{10D60310-58CF-3B33-5868-8C0CE06F8BAE}"/>
              </a:ext>
            </a:extLst>
          </p:cNvPr>
          <p:cNvSpPr/>
          <p:nvPr/>
        </p:nvSpPr>
        <p:spPr>
          <a:xfrm>
            <a:off x="3164655" y="427741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39" name="Rectangle 160838">
            <a:extLst>
              <a:ext uri="{FF2B5EF4-FFF2-40B4-BE49-F238E27FC236}">
                <a16:creationId xmlns:a16="http://schemas.microsoft.com/office/drawing/2014/main" id="{3FCA65F8-6E7B-AC2C-FE67-EFDFA49DF92B}"/>
              </a:ext>
            </a:extLst>
          </p:cNvPr>
          <p:cNvSpPr/>
          <p:nvPr/>
        </p:nvSpPr>
        <p:spPr>
          <a:xfrm>
            <a:off x="4672129" y="3761949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40" name="Rectangle 160839">
            <a:extLst>
              <a:ext uri="{FF2B5EF4-FFF2-40B4-BE49-F238E27FC236}">
                <a16:creationId xmlns:a16="http://schemas.microsoft.com/office/drawing/2014/main" id="{1E67C0F2-DE4E-8FCD-7FD1-41BD3D26814B}"/>
              </a:ext>
            </a:extLst>
          </p:cNvPr>
          <p:cNvSpPr/>
          <p:nvPr/>
        </p:nvSpPr>
        <p:spPr>
          <a:xfrm>
            <a:off x="3906508" y="427741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1" name="Straight Arrow Connector 160840">
            <a:extLst>
              <a:ext uri="{FF2B5EF4-FFF2-40B4-BE49-F238E27FC236}">
                <a16:creationId xmlns:a16="http://schemas.microsoft.com/office/drawing/2014/main" id="{7E386EAE-0DFE-078F-D0D0-9FD81DE44CB5}"/>
              </a:ext>
            </a:extLst>
          </p:cNvPr>
          <p:cNvCxnSpPr/>
          <p:nvPr/>
        </p:nvCxnSpPr>
        <p:spPr>
          <a:xfrm>
            <a:off x="5011248" y="4016323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2" name="Rectangle 160841">
            <a:extLst>
              <a:ext uri="{FF2B5EF4-FFF2-40B4-BE49-F238E27FC236}">
                <a16:creationId xmlns:a16="http://schemas.microsoft.com/office/drawing/2014/main" id="{3929A54E-E92B-9BD2-6A5F-52BC78EE3DEC}"/>
              </a:ext>
            </a:extLst>
          </p:cNvPr>
          <p:cNvSpPr/>
          <p:nvPr/>
        </p:nvSpPr>
        <p:spPr>
          <a:xfrm>
            <a:off x="4973657" y="4294190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3" name="Straight Arrow Connector 160842">
            <a:extLst>
              <a:ext uri="{FF2B5EF4-FFF2-40B4-BE49-F238E27FC236}">
                <a16:creationId xmlns:a16="http://schemas.microsoft.com/office/drawing/2014/main" id="{B73CA0CB-1B38-BD3C-2061-8F8F0BB3E6FD}"/>
              </a:ext>
            </a:extLst>
          </p:cNvPr>
          <p:cNvCxnSpPr>
            <a:stCxn id="160842" idx="2"/>
            <a:endCxn id="160844" idx="0"/>
          </p:cNvCxnSpPr>
          <p:nvPr/>
        </p:nvCxnSpPr>
        <p:spPr>
          <a:xfrm flipH="1">
            <a:off x="4928698" y="4548564"/>
            <a:ext cx="384078" cy="2806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4" name="Rectangle 160843">
            <a:extLst>
              <a:ext uri="{FF2B5EF4-FFF2-40B4-BE49-F238E27FC236}">
                <a16:creationId xmlns:a16="http://schemas.microsoft.com/office/drawing/2014/main" id="{30AE2823-BA05-F2B7-4828-C653BA323C34}"/>
              </a:ext>
            </a:extLst>
          </p:cNvPr>
          <p:cNvSpPr/>
          <p:nvPr/>
        </p:nvSpPr>
        <p:spPr>
          <a:xfrm>
            <a:off x="4589579" y="482922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45" name="Rectangle 160844">
            <a:extLst>
              <a:ext uri="{FF2B5EF4-FFF2-40B4-BE49-F238E27FC236}">
                <a16:creationId xmlns:a16="http://schemas.microsoft.com/office/drawing/2014/main" id="{21E6B10A-170E-C8F4-7653-3C61857C753F}"/>
              </a:ext>
            </a:extLst>
          </p:cNvPr>
          <p:cNvSpPr/>
          <p:nvPr/>
        </p:nvSpPr>
        <p:spPr>
          <a:xfrm>
            <a:off x="2898754" y="4789965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6" name="Straight Arrow Connector 160845">
            <a:extLst>
              <a:ext uri="{FF2B5EF4-FFF2-40B4-BE49-F238E27FC236}">
                <a16:creationId xmlns:a16="http://schemas.microsoft.com/office/drawing/2014/main" id="{E6977AA6-377A-0DEF-209D-DD25F8DB2F61}"/>
              </a:ext>
            </a:extLst>
          </p:cNvPr>
          <p:cNvCxnSpPr/>
          <p:nvPr/>
        </p:nvCxnSpPr>
        <p:spPr>
          <a:xfrm>
            <a:off x="3281674" y="5044339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7" name="Rectangle 160846">
            <a:extLst>
              <a:ext uri="{FF2B5EF4-FFF2-40B4-BE49-F238E27FC236}">
                <a16:creationId xmlns:a16="http://schemas.microsoft.com/office/drawing/2014/main" id="{D11A4363-C560-3FCA-9167-8043FE30B40D}"/>
              </a:ext>
            </a:extLst>
          </p:cNvPr>
          <p:cNvSpPr/>
          <p:nvPr/>
        </p:nvSpPr>
        <p:spPr>
          <a:xfrm>
            <a:off x="3228271" y="5278237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8" name="Straight Arrow Connector 160847">
            <a:extLst>
              <a:ext uri="{FF2B5EF4-FFF2-40B4-BE49-F238E27FC236}">
                <a16:creationId xmlns:a16="http://schemas.microsoft.com/office/drawing/2014/main" id="{FC8684A2-60FA-74E0-A953-AE5FAFB484A7}"/>
              </a:ext>
            </a:extLst>
          </p:cNvPr>
          <p:cNvCxnSpPr>
            <a:stCxn id="160842" idx="2"/>
          </p:cNvCxnSpPr>
          <p:nvPr/>
        </p:nvCxnSpPr>
        <p:spPr>
          <a:xfrm>
            <a:off x="5312776" y="4548564"/>
            <a:ext cx="449575" cy="280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9" name="Rectangle 160848">
            <a:extLst>
              <a:ext uri="{FF2B5EF4-FFF2-40B4-BE49-F238E27FC236}">
                <a16:creationId xmlns:a16="http://schemas.microsoft.com/office/drawing/2014/main" id="{A7A780A3-3A0C-CE3E-9D67-3A14517925DE}"/>
              </a:ext>
            </a:extLst>
          </p:cNvPr>
          <p:cNvSpPr/>
          <p:nvPr/>
        </p:nvSpPr>
        <p:spPr>
          <a:xfrm>
            <a:off x="5423232" y="482922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50" name="Straight Arrow Connector 160849">
            <a:extLst>
              <a:ext uri="{FF2B5EF4-FFF2-40B4-BE49-F238E27FC236}">
                <a16:creationId xmlns:a16="http://schemas.microsoft.com/office/drawing/2014/main" id="{4794856F-8F9F-22B6-B255-6A4AC46A7FF6}"/>
              </a:ext>
            </a:extLst>
          </p:cNvPr>
          <p:cNvCxnSpPr/>
          <p:nvPr/>
        </p:nvCxnSpPr>
        <p:spPr>
          <a:xfrm>
            <a:off x="4929012" y="5083598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51" name="Rectangle 160850">
            <a:extLst>
              <a:ext uri="{FF2B5EF4-FFF2-40B4-BE49-F238E27FC236}">
                <a16:creationId xmlns:a16="http://schemas.microsoft.com/office/drawing/2014/main" id="{6A03C9DE-A474-AF2B-C3AF-4F6B889BE160}"/>
              </a:ext>
            </a:extLst>
          </p:cNvPr>
          <p:cNvSpPr/>
          <p:nvPr/>
        </p:nvSpPr>
        <p:spPr>
          <a:xfrm>
            <a:off x="4864993" y="532395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53" name="TextBox 160852">
            <a:extLst>
              <a:ext uri="{FF2B5EF4-FFF2-40B4-BE49-F238E27FC236}">
                <a16:creationId xmlns:a16="http://schemas.microsoft.com/office/drawing/2014/main" id="{CEC41FC5-562F-2654-C582-6BFFCF294980}"/>
              </a:ext>
            </a:extLst>
          </p:cNvPr>
          <p:cNvSpPr txBox="1"/>
          <p:nvPr/>
        </p:nvSpPr>
        <p:spPr>
          <a:xfrm>
            <a:off x="2898754" y="2642616"/>
            <a:ext cx="3569632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down_write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mmap_sem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graphicFrame>
        <p:nvGraphicFramePr>
          <p:cNvPr id="160858" name="Table 160857">
            <a:extLst>
              <a:ext uri="{FF2B5EF4-FFF2-40B4-BE49-F238E27FC236}">
                <a16:creationId xmlns:a16="http://schemas.microsoft.com/office/drawing/2014/main" id="{952CD808-6BDB-D625-BE08-8EF36E9E8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82260"/>
              </p:ext>
            </p:extLst>
          </p:nvPr>
        </p:nvGraphicFramePr>
        <p:xfrm>
          <a:off x="5277779" y="1120493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0865" name="Rectangle 2">
            <a:extLst>
              <a:ext uri="{FF2B5EF4-FFF2-40B4-BE49-F238E27FC236}">
                <a16:creationId xmlns:a16="http://schemas.microsoft.com/office/drawing/2014/main" id="{F3D2A657-BC7B-4917-545D-272264DB1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	            Memory as a file interface</a:t>
            </a:r>
          </a:p>
        </p:txBody>
      </p:sp>
      <p:graphicFrame>
        <p:nvGraphicFramePr>
          <p:cNvPr id="160867" name="Table 160866">
            <a:extLst>
              <a:ext uri="{FF2B5EF4-FFF2-40B4-BE49-F238E27FC236}">
                <a16:creationId xmlns:a16="http://schemas.microsoft.com/office/drawing/2014/main" id="{62A1EBB6-0657-3514-68EA-8EA636A2B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47264"/>
              </p:ext>
            </p:extLst>
          </p:nvPr>
        </p:nvGraphicFramePr>
        <p:xfrm>
          <a:off x="98092" y="1733486"/>
          <a:ext cx="2516389" cy="4437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1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Overhead Source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1. Page Faults</a:t>
                      </a:r>
                      <a:b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(page table setup)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2. Lock contention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(VM mm </a:t>
                      </a:r>
                      <a:r>
                        <a:rPr lang="en-US" sz="24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sem</a:t>
                      </a: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930875"/>
                  </a:ext>
                </a:extLst>
              </a:tr>
            </a:tbl>
          </a:graphicData>
        </a:graphic>
      </p:graphicFrame>
      <p:sp>
        <p:nvSpPr>
          <p:cNvPr id="160868" name="Rounded Rectangle 47">
            <a:extLst>
              <a:ext uri="{FF2B5EF4-FFF2-40B4-BE49-F238E27FC236}">
                <a16:creationId xmlns:a16="http://schemas.microsoft.com/office/drawing/2014/main" id="{6EFDCECF-4F3B-9ABC-873D-0FE0762DC390}"/>
              </a:ext>
            </a:extLst>
          </p:cNvPr>
          <p:cNvSpPr/>
          <p:nvPr/>
        </p:nvSpPr>
        <p:spPr>
          <a:xfrm>
            <a:off x="6248135" y="992721"/>
            <a:ext cx="1752600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3" name="TextBox 160872">
            <a:extLst>
              <a:ext uri="{FF2B5EF4-FFF2-40B4-BE49-F238E27FC236}">
                <a16:creationId xmlns:a16="http://schemas.microsoft.com/office/drawing/2014/main" id="{A4C31341-8FF6-1DFB-B207-18F3EF2D159F}"/>
              </a:ext>
            </a:extLst>
          </p:cNvPr>
          <p:cNvSpPr txBox="1"/>
          <p:nvPr/>
        </p:nvSpPr>
        <p:spPr>
          <a:xfrm>
            <a:off x="4224858" y="2642616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mmap_sem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35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28" grpId="0"/>
      <p:bldP spid="160829" grpId="0"/>
      <p:bldP spid="160851" grpId="0" animBg="1"/>
      <p:bldP spid="160853" grpId="0"/>
      <p:bldP spid="1608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07" name="Rectangle 160806">
            <a:extLst>
              <a:ext uri="{FF2B5EF4-FFF2-40B4-BE49-F238E27FC236}">
                <a16:creationId xmlns:a16="http://schemas.microsoft.com/office/drawing/2014/main" id="{791F8F9B-4A3C-4E0D-F104-0DD705959F60}"/>
              </a:ext>
            </a:extLst>
          </p:cNvPr>
          <p:cNvSpPr/>
          <p:nvPr/>
        </p:nvSpPr>
        <p:spPr>
          <a:xfrm>
            <a:off x="0" y="9525"/>
            <a:ext cx="2651631" cy="632389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22</a:t>
            </a:fld>
            <a:endParaRPr lang="en-US" dirty="0"/>
          </a:p>
        </p:txBody>
      </p:sp>
      <p:graphicFrame>
        <p:nvGraphicFramePr>
          <p:cNvPr id="160826" name="Table 160825">
            <a:extLst>
              <a:ext uri="{FF2B5EF4-FFF2-40B4-BE49-F238E27FC236}">
                <a16:creationId xmlns:a16="http://schemas.microsoft.com/office/drawing/2014/main" id="{0AF84667-1D1C-8945-17B2-9B561467ABF2}"/>
              </a:ext>
            </a:extLst>
          </p:cNvPr>
          <p:cNvGraphicFramePr>
            <a:graphicFrameLocks noGrp="1"/>
          </p:cNvGraphicFramePr>
          <p:nvPr/>
        </p:nvGraphicFramePr>
        <p:xfrm>
          <a:off x="5275874" y="1120493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0827" name="TextBox 160826">
            <a:extLst>
              <a:ext uri="{FF2B5EF4-FFF2-40B4-BE49-F238E27FC236}">
                <a16:creationId xmlns:a16="http://schemas.microsoft.com/office/drawing/2014/main" id="{735427DF-9CCE-D216-6BA5-2001A456B268}"/>
              </a:ext>
            </a:extLst>
          </p:cNvPr>
          <p:cNvSpPr txBox="1"/>
          <p:nvPr/>
        </p:nvSpPr>
        <p:spPr>
          <a:xfrm>
            <a:off x="8934548" y="12718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 Space</a:t>
            </a:r>
          </a:p>
        </p:txBody>
      </p:sp>
      <p:sp>
        <p:nvSpPr>
          <p:cNvPr id="160828" name="TextBox 160827">
            <a:extLst>
              <a:ext uri="{FF2B5EF4-FFF2-40B4-BE49-F238E27FC236}">
                <a16:creationId xmlns:a16="http://schemas.microsoft.com/office/drawing/2014/main" id="{4236097E-EC86-7F17-3D5A-FA239C6EAAB1}"/>
              </a:ext>
            </a:extLst>
          </p:cNvPr>
          <p:cNvSpPr txBox="1"/>
          <p:nvPr/>
        </p:nvSpPr>
        <p:spPr>
          <a:xfrm>
            <a:off x="3061268" y="122145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DAX-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munmap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60829" name="TextBox 160828">
            <a:extLst>
              <a:ext uri="{FF2B5EF4-FFF2-40B4-BE49-F238E27FC236}">
                <a16:creationId xmlns:a16="http://schemas.microsoft.com/office/drawing/2014/main" id="{7E0FBAAF-2D4B-B865-CAFA-61074F6CD24D}"/>
              </a:ext>
            </a:extLst>
          </p:cNvPr>
          <p:cNvSpPr txBox="1"/>
          <p:nvPr/>
        </p:nvSpPr>
        <p:spPr>
          <a:xfrm>
            <a:off x="6901574" y="183661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</a:t>
            </a:r>
          </a:p>
        </p:txBody>
      </p:sp>
      <p:sp>
        <p:nvSpPr>
          <p:cNvPr id="160830" name="Rectangle 160829">
            <a:extLst>
              <a:ext uri="{FF2B5EF4-FFF2-40B4-BE49-F238E27FC236}">
                <a16:creationId xmlns:a16="http://schemas.microsoft.com/office/drawing/2014/main" id="{DA67ECAE-1B6E-8751-F4ED-E218B575D93C}"/>
              </a:ext>
            </a:extLst>
          </p:cNvPr>
          <p:cNvSpPr/>
          <p:nvPr/>
        </p:nvSpPr>
        <p:spPr>
          <a:xfrm>
            <a:off x="4186756" y="3194940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31" name="Elbow Connector 23">
            <a:extLst>
              <a:ext uri="{FF2B5EF4-FFF2-40B4-BE49-F238E27FC236}">
                <a16:creationId xmlns:a16="http://schemas.microsoft.com/office/drawing/2014/main" id="{B0721324-81B9-160C-7F78-451AD2C2C99A}"/>
              </a:ext>
            </a:extLst>
          </p:cNvPr>
          <p:cNvCxnSpPr>
            <a:endCxn id="160830" idx="0"/>
          </p:cNvCxnSpPr>
          <p:nvPr/>
        </p:nvCxnSpPr>
        <p:spPr>
          <a:xfrm>
            <a:off x="4251840" y="3019304"/>
            <a:ext cx="274035" cy="175636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2" name="Straight Arrow Connector 160831">
            <a:extLst>
              <a:ext uri="{FF2B5EF4-FFF2-40B4-BE49-F238E27FC236}">
                <a16:creationId xmlns:a16="http://schemas.microsoft.com/office/drawing/2014/main" id="{754B0115-53EE-1112-8048-A00738BD817F}"/>
              </a:ext>
            </a:extLst>
          </p:cNvPr>
          <p:cNvCxnSpPr>
            <a:stCxn id="160830" idx="2"/>
          </p:cNvCxnSpPr>
          <p:nvPr/>
        </p:nvCxnSpPr>
        <p:spPr>
          <a:xfrm flipH="1">
            <a:off x="3861447" y="3449314"/>
            <a:ext cx="664428" cy="3398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3" name="Straight Arrow Connector 160832">
            <a:extLst>
              <a:ext uri="{FF2B5EF4-FFF2-40B4-BE49-F238E27FC236}">
                <a16:creationId xmlns:a16="http://schemas.microsoft.com/office/drawing/2014/main" id="{1A14FC21-FB61-1DC3-3F4D-FBAA0D5DD594}"/>
              </a:ext>
            </a:extLst>
          </p:cNvPr>
          <p:cNvCxnSpPr>
            <a:stCxn id="160830" idx="2"/>
          </p:cNvCxnSpPr>
          <p:nvPr/>
        </p:nvCxnSpPr>
        <p:spPr>
          <a:xfrm>
            <a:off x="4525875" y="3449314"/>
            <a:ext cx="485373" cy="31263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4" name="Straight Arrow Connector 160833">
            <a:extLst>
              <a:ext uri="{FF2B5EF4-FFF2-40B4-BE49-F238E27FC236}">
                <a16:creationId xmlns:a16="http://schemas.microsoft.com/office/drawing/2014/main" id="{06CF5539-B2AC-AEB7-76A2-4259CA5E4F50}"/>
              </a:ext>
            </a:extLst>
          </p:cNvPr>
          <p:cNvCxnSpPr/>
          <p:nvPr/>
        </p:nvCxnSpPr>
        <p:spPr>
          <a:xfrm flipH="1">
            <a:off x="3505367" y="4043516"/>
            <a:ext cx="356080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5" name="Straight Arrow Connector 160834">
            <a:extLst>
              <a:ext uri="{FF2B5EF4-FFF2-40B4-BE49-F238E27FC236}">
                <a16:creationId xmlns:a16="http://schemas.microsoft.com/office/drawing/2014/main" id="{158B0EFE-4101-DDA8-A02E-93643C2E6D07}"/>
              </a:ext>
            </a:extLst>
          </p:cNvPr>
          <p:cNvCxnSpPr/>
          <p:nvPr/>
        </p:nvCxnSpPr>
        <p:spPr>
          <a:xfrm>
            <a:off x="3861447" y="4043516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6" name="Straight Arrow Connector 160835">
            <a:extLst>
              <a:ext uri="{FF2B5EF4-FFF2-40B4-BE49-F238E27FC236}">
                <a16:creationId xmlns:a16="http://schemas.microsoft.com/office/drawing/2014/main" id="{7111A82B-4C69-B821-6D3B-3EE019151402}"/>
              </a:ext>
            </a:extLst>
          </p:cNvPr>
          <p:cNvCxnSpPr/>
          <p:nvPr/>
        </p:nvCxnSpPr>
        <p:spPr>
          <a:xfrm flipH="1">
            <a:off x="3237873" y="4531788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37" name="Rectangle 160836">
            <a:extLst>
              <a:ext uri="{FF2B5EF4-FFF2-40B4-BE49-F238E27FC236}">
                <a16:creationId xmlns:a16="http://schemas.microsoft.com/office/drawing/2014/main" id="{E7E9D186-A88C-B5C1-3772-5ADD0CD28521}"/>
              </a:ext>
            </a:extLst>
          </p:cNvPr>
          <p:cNvSpPr/>
          <p:nvPr/>
        </p:nvSpPr>
        <p:spPr>
          <a:xfrm>
            <a:off x="3522014" y="3792536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38" name="Rectangle 160837">
            <a:extLst>
              <a:ext uri="{FF2B5EF4-FFF2-40B4-BE49-F238E27FC236}">
                <a16:creationId xmlns:a16="http://schemas.microsoft.com/office/drawing/2014/main" id="{10D60310-58CF-3B33-5868-8C0CE06F8BAE}"/>
              </a:ext>
            </a:extLst>
          </p:cNvPr>
          <p:cNvSpPr/>
          <p:nvPr/>
        </p:nvSpPr>
        <p:spPr>
          <a:xfrm>
            <a:off x="3164655" y="427741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39" name="Rectangle 160838">
            <a:extLst>
              <a:ext uri="{FF2B5EF4-FFF2-40B4-BE49-F238E27FC236}">
                <a16:creationId xmlns:a16="http://schemas.microsoft.com/office/drawing/2014/main" id="{3FCA65F8-6E7B-AC2C-FE67-EFDFA49DF92B}"/>
              </a:ext>
            </a:extLst>
          </p:cNvPr>
          <p:cNvSpPr/>
          <p:nvPr/>
        </p:nvSpPr>
        <p:spPr>
          <a:xfrm>
            <a:off x="4672129" y="3761949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40" name="Rectangle 160839">
            <a:extLst>
              <a:ext uri="{FF2B5EF4-FFF2-40B4-BE49-F238E27FC236}">
                <a16:creationId xmlns:a16="http://schemas.microsoft.com/office/drawing/2014/main" id="{1E67C0F2-DE4E-8FCD-7FD1-41BD3D26814B}"/>
              </a:ext>
            </a:extLst>
          </p:cNvPr>
          <p:cNvSpPr/>
          <p:nvPr/>
        </p:nvSpPr>
        <p:spPr>
          <a:xfrm>
            <a:off x="3906508" y="427741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1" name="Straight Arrow Connector 160840">
            <a:extLst>
              <a:ext uri="{FF2B5EF4-FFF2-40B4-BE49-F238E27FC236}">
                <a16:creationId xmlns:a16="http://schemas.microsoft.com/office/drawing/2014/main" id="{7E386EAE-0DFE-078F-D0D0-9FD81DE44CB5}"/>
              </a:ext>
            </a:extLst>
          </p:cNvPr>
          <p:cNvCxnSpPr/>
          <p:nvPr/>
        </p:nvCxnSpPr>
        <p:spPr>
          <a:xfrm>
            <a:off x="5011248" y="4016323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2" name="Rectangle 160841">
            <a:extLst>
              <a:ext uri="{FF2B5EF4-FFF2-40B4-BE49-F238E27FC236}">
                <a16:creationId xmlns:a16="http://schemas.microsoft.com/office/drawing/2014/main" id="{3929A54E-E92B-9BD2-6A5F-52BC78EE3DEC}"/>
              </a:ext>
            </a:extLst>
          </p:cNvPr>
          <p:cNvSpPr/>
          <p:nvPr/>
        </p:nvSpPr>
        <p:spPr>
          <a:xfrm>
            <a:off x="4973657" y="4294190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3" name="Straight Arrow Connector 160842">
            <a:extLst>
              <a:ext uri="{FF2B5EF4-FFF2-40B4-BE49-F238E27FC236}">
                <a16:creationId xmlns:a16="http://schemas.microsoft.com/office/drawing/2014/main" id="{B73CA0CB-1B38-BD3C-2061-8F8F0BB3E6FD}"/>
              </a:ext>
            </a:extLst>
          </p:cNvPr>
          <p:cNvCxnSpPr>
            <a:stCxn id="160842" idx="2"/>
            <a:endCxn id="160844" idx="0"/>
          </p:cNvCxnSpPr>
          <p:nvPr/>
        </p:nvCxnSpPr>
        <p:spPr>
          <a:xfrm flipH="1">
            <a:off x="4928698" y="4548564"/>
            <a:ext cx="384078" cy="2806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4" name="Rectangle 160843">
            <a:extLst>
              <a:ext uri="{FF2B5EF4-FFF2-40B4-BE49-F238E27FC236}">
                <a16:creationId xmlns:a16="http://schemas.microsoft.com/office/drawing/2014/main" id="{30AE2823-BA05-F2B7-4828-C653BA323C34}"/>
              </a:ext>
            </a:extLst>
          </p:cNvPr>
          <p:cNvSpPr/>
          <p:nvPr/>
        </p:nvSpPr>
        <p:spPr>
          <a:xfrm>
            <a:off x="4589579" y="482922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45" name="Rectangle 160844">
            <a:extLst>
              <a:ext uri="{FF2B5EF4-FFF2-40B4-BE49-F238E27FC236}">
                <a16:creationId xmlns:a16="http://schemas.microsoft.com/office/drawing/2014/main" id="{21E6B10A-170E-C8F4-7653-3C61857C753F}"/>
              </a:ext>
            </a:extLst>
          </p:cNvPr>
          <p:cNvSpPr/>
          <p:nvPr/>
        </p:nvSpPr>
        <p:spPr>
          <a:xfrm>
            <a:off x="2898754" y="4789965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6" name="Straight Arrow Connector 160845">
            <a:extLst>
              <a:ext uri="{FF2B5EF4-FFF2-40B4-BE49-F238E27FC236}">
                <a16:creationId xmlns:a16="http://schemas.microsoft.com/office/drawing/2014/main" id="{E6977AA6-377A-0DEF-209D-DD25F8DB2F61}"/>
              </a:ext>
            </a:extLst>
          </p:cNvPr>
          <p:cNvCxnSpPr/>
          <p:nvPr/>
        </p:nvCxnSpPr>
        <p:spPr>
          <a:xfrm>
            <a:off x="3281674" y="5044339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7" name="Rectangle 160846">
            <a:extLst>
              <a:ext uri="{FF2B5EF4-FFF2-40B4-BE49-F238E27FC236}">
                <a16:creationId xmlns:a16="http://schemas.microsoft.com/office/drawing/2014/main" id="{D11A4363-C560-3FCA-9167-8043FE30B40D}"/>
              </a:ext>
            </a:extLst>
          </p:cNvPr>
          <p:cNvSpPr/>
          <p:nvPr/>
        </p:nvSpPr>
        <p:spPr>
          <a:xfrm>
            <a:off x="3228271" y="5278237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8" name="Straight Arrow Connector 160847">
            <a:extLst>
              <a:ext uri="{FF2B5EF4-FFF2-40B4-BE49-F238E27FC236}">
                <a16:creationId xmlns:a16="http://schemas.microsoft.com/office/drawing/2014/main" id="{FC8684A2-60FA-74E0-A953-AE5FAFB484A7}"/>
              </a:ext>
            </a:extLst>
          </p:cNvPr>
          <p:cNvCxnSpPr>
            <a:stCxn id="160842" idx="2"/>
          </p:cNvCxnSpPr>
          <p:nvPr/>
        </p:nvCxnSpPr>
        <p:spPr>
          <a:xfrm>
            <a:off x="5312776" y="4548564"/>
            <a:ext cx="449575" cy="280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9" name="Rectangle 160848">
            <a:extLst>
              <a:ext uri="{FF2B5EF4-FFF2-40B4-BE49-F238E27FC236}">
                <a16:creationId xmlns:a16="http://schemas.microsoft.com/office/drawing/2014/main" id="{A7A780A3-3A0C-CE3E-9D67-3A14517925DE}"/>
              </a:ext>
            </a:extLst>
          </p:cNvPr>
          <p:cNvSpPr/>
          <p:nvPr/>
        </p:nvSpPr>
        <p:spPr>
          <a:xfrm>
            <a:off x="5423232" y="482922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50" name="Straight Arrow Connector 160849">
            <a:extLst>
              <a:ext uri="{FF2B5EF4-FFF2-40B4-BE49-F238E27FC236}">
                <a16:creationId xmlns:a16="http://schemas.microsoft.com/office/drawing/2014/main" id="{4794856F-8F9F-22B6-B255-6A4AC46A7FF6}"/>
              </a:ext>
            </a:extLst>
          </p:cNvPr>
          <p:cNvCxnSpPr/>
          <p:nvPr/>
        </p:nvCxnSpPr>
        <p:spPr>
          <a:xfrm>
            <a:off x="4929012" y="5083598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51" name="Rectangle 160850">
            <a:extLst>
              <a:ext uri="{FF2B5EF4-FFF2-40B4-BE49-F238E27FC236}">
                <a16:creationId xmlns:a16="http://schemas.microsoft.com/office/drawing/2014/main" id="{6A03C9DE-A474-AF2B-C3AF-4F6B889BE160}"/>
              </a:ext>
            </a:extLst>
          </p:cNvPr>
          <p:cNvSpPr/>
          <p:nvPr/>
        </p:nvSpPr>
        <p:spPr>
          <a:xfrm>
            <a:off x="4864993" y="532395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53" name="TextBox 160852">
            <a:extLst>
              <a:ext uri="{FF2B5EF4-FFF2-40B4-BE49-F238E27FC236}">
                <a16:creationId xmlns:a16="http://schemas.microsoft.com/office/drawing/2014/main" id="{CEC41FC5-562F-2654-C582-6BFFCF294980}"/>
              </a:ext>
            </a:extLst>
          </p:cNvPr>
          <p:cNvSpPr txBox="1"/>
          <p:nvPr/>
        </p:nvSpPr>
        <p:spPr>
          <a:xfrm>
            <a:off x="2898754" y="2642616"/>
            <a:ext cx="3569632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down_write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mmap_sem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graphicFrame>
        <p:nvGraphicFramePr>
          <p:cNvPr id="160858" name="Table 160857">
            <a:extLst>
              <a:ext uri="{FF2B5EF4-FFF2-40B4-BE49-F238E27FC236}">
                <a16:creationId xmlns:a16="http://schemas.microsoft.com/office/drawing/2014/main" id="{952CD808-6BDB-D625-BE08-8EF36E9E8FBE}"/>
              </a:ext>
            </a:extLst>
          </p:cNvPr>
          <p:cNvGraphicFramePr>
            <a:graphicFrameLocks noGrp="1"/>
          </p:cNvGraphicFramePr>
          <p:nvPr/>
        </p:nvGraphicFramePr>
        <p:xfrm>
          <a:off x="5277779" y="1120493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0865" name="Rectangle 2">
            <a:extLst>
              <a:ext uri="{FF2B5EF4-FFF2-40B4-BE49-F238E27FC236}">
                <a16:creationId xmlns:a16="http://schemas.microsoft.com/office/drawing/2014/main" id="{F3D2A657-BC7B-4917-545D-272264DB1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	            Memory as a file interface</a:t>
            </a:r>
          </a:p>
        </p:txBody>
      </p:sp>
      <p:graphicFrame>
        <p:nvGraphicFramePr>
          <p:cNvPr id="160867" name="Table 160866">
            <a:extLst>
              <a:ext uri="{FF2B5EF4-FFF2-40B4-BE49-F238E27FC236}">
                <a16:creationId xmlns:a16="http://schemas.microsoft.com/office/drawing/2014/main" id="{62A1EBB6-0657-3514-68EA-8EA636A2BBC0}"/>
              </a:ext>
            </a:extLst>
          </p:cNvPr>
          <p:cNvGraphicFramePr>
            <a:graphicFrameLocks noGrp="1"/>
          </p:cNvGraphicFramePr>
          <p:nvPr/>
        </p:nvGraphicFramePr>
        <p:xfrm>
          <a:off x="98092" y="1733486"/>
          <a:ext cx="2516389" cy="4437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1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Overhead Source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1. Page Faults</a:t>
                      </a:r>
                      <a:b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(page table setup)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2. Lock contention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(VM mm </a:t>
                      </a:r>
                      <a:r>
                        <a:rPr lang="en-US" sz="24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sem</a:t>
                      </a: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930875"/>
                  </a:ext>
                </a:extLst>
              </a:tr>
            </a:tbl>
          </a:graphicData>
        </a:graphic>
      </p:graphicFrame>
      <p:sp>
        <p:nvSpPr>
          <p:cNvPr id="160868" name="Rounded Rectangle 47">
            <a:extLst>
              <a:ext uri="{FF2B5EF4-FFF2-40B4-BE49-F238E27FC236}">
                <a16:creationId xmlns:a16="http://schemas.microsoft.com/office/drawing/2014/main" id="{6EFDCECF-4F3B-9ABC-873D-0FE0762DC390}"/>
              </a:ext>
            </a:extLst>
          </p:cNvPr>
          <p:cNvSpPr/>
          <p:nvPr/>
        </p:nvSpPr>
        <p:spPr>
          <a:xfrm>
            <a:off x="6248135" y="992721"/>
            <a:ext cx="1752600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3" name="TextBox 160872">
            <a:extLst>
              <a:ext uri="{FF2B5EF4-FFF2-40B4-BE49-F238E27FC236}">
                <a16:creationId xmlns:a16="http://schemas.microsoft.com/office/drawing/2014/main" id="{A4C31341-8FF6-1DFB-B207-18F3EF2D159F}"/>
              </a:ext>
            </a:extLst>
          </p:cNvPr>
          <p:cNvSpPr txBox="1"/>
          <p:nvPr/>
        </p:nvSpPr>
        <p:spPr>
          <a:xfrm>
            <a:off x="4224858" y="2642616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mmap_sem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18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0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0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0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28" grpId="0"/>
      <p:bldP spid="160829" grpId="0"/>
      <p:bldP spid="160851" grpId="0" animBg="1"/>
      <p:bldP spid="160853" grpId="0"/>
      <p:bldP spid="1608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07" name="Rectangle 160806">
            <a:extLst>
              <a:ext uri="{FF2B5EF4-FFF2-40B4-BE49-F238E27FC236}">
                <a16:creationId xmlns:a16="http://schemas.microsoft.com/office/drawing/2014/main" id="{791F8F9B-4A3C-4E0D-F104-0DD705959F60}"/>
              </a:ext>
            </a:extLst>
          </p:cNvPr>
          <p:cNvSpPr/>
          <p:nvPr/>
        </p:nvSpPr>
        <p:spPr>
          <a:xfrm>
            <a:off x="0" y="9525"/>
            <a:ext cx="2651631" cy="632389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23</a:t>
            </a:fld>
            <a:endParaRPr lang="en-US" dirty="0"/>
          </a:p>
        </p:txBody>
      </p:sp>
      <p:graphicFrame>
        <p:nvGraphicFramePr>
          <p:cNvPr id="160826" name="Table 160825">
            <a:extLst>
              <a:ext uri="{FF2B5EF4-FFF2-40B4-BE49-F238E27FC236}">
                <a16:creationId xmlns:a16="http://schemas.microsoft.com/office/drawing/2014/main" id="{0AF84667-1D1C-8945-17B2-9B561467A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84034"/>
              </p:ext>
            </p:extLst>
          </p:nvPr>
        </p:nvGraphicFramePr>
        <p:xfrm>
          <a:off x="5275874" y="1120493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0827" name="TextBox 160826">
            <a:extLst>
              <a:ext uri="{FF2B5EF4-FFF2-40B4-BE49-F238E27FC236}">
                <a16:creationId xmlns:a16="http://schemas.microsoft.com/office/drawing/2014/main" id="{735427DF-9CCE-D216-6BA5-2001A456B268}"/>
              </a:ext>
            </a:extLst>
          </p:cNvPr>
          <p:cNvSpPr txBox="1"/>
          <p:nvPr/>
        </p:nvSpPr>
        <p:spPr>
          <a:xfrm>
            <a:off x="8934548" y="12718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 Space</a:t>
            </a:r>
          </a:p>
        </p:txBody>
      </p:sp>
      <p:sp>
        <p:nvSpPr>
          <p:cNvPr id="160828" name="TextBox 160827">
            <a:extLst>
              <a:ext uri="{FF2B5EF4-FFF2-40B4-BE49-F238E27FC236}">
                <a16:creationId xmlns:a16="http://schemas.microsoft.com/office/drawing/2014/main" id="{4236097E-EC86-7F17-3D5A-FA239C6EAAB1}"/>
              </a:ext>
            </a:extLst>
          </p:cNvPr>
          <p:cNvSpPr txBox="1"/>
          <p:nvPr/>
        </p:nvSpPr>
        <p:spPr>
          <a:xfrm>
            <a:off x="3061268" y="122145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DAX-m(un)map()</a:t>
            </a:r>
          </a:p>
        </p:txBody>
      </p:sp>
      <p:sp>
        <p:nvSpPr>
          <p:cNvPr id="160829" name="TextBox 160828">
            <a:extLst>
              <a:ext uri="{FF2B5EF4-FFF2-40B4-BE49-F238E27FC236}">
                <a16:creationId xmlns:a16="http://schemas.microsoft.com/office/drawing/2014/main" id="{7E0FBAAF-2D4B-B865-CAFA-61074F6CD24D}"/>
              </a:ext>
            </a:extLst>
          </p:cNvPr>
          <p:cNvSpPr txBox="1"/>
          <p:nvPr/>
        </p:nvSpPr>
        <p:spPr>
          <a:xfrm>
            <a:off x="5275874" y="17953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VMA1</a:t>
            </a:r>
          </a:p>
        </p:txBody>
      </p:sp>
      <p:sp>
        <p:nvSpPr>
          <p:cNvPr id="160830" name="Rectangle 160829">
            <a:extLst>
              <a:ext uri="{FF2B5EF4-FFF2-40B4-BE49-F238E27FC236}">
                <a16:creationId xmlns:a16="http://schemas.microsoft.com/office/drawing/2014/main" id="{DA67ECAE-1B6E-8751-F4ED-E218B575D93C}"/>
              </a:ext>
            </a:extLst>
          </p:cNvPr>
          <p:cNvSpPr/>
          <p:nvPr/>
        </p:nvSpPr>
        <p:spPr>
          <a:xfrm>
            <a:off x="4186756" y="3194940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31" name="Elbow Connector 23">
            <a:extLst>
              <a:ext uri="{FF2B5EF4-FFF2-40B4-BE49-F238E27FC236}">
                <a16:creationId xmlns:a16="http://schemas.microsoft.com/office/drawing/2014/main" id="{B0721324-81B9-160C-7F78-451AD2C2C99A}"/>
              </a:ext>
            </a:extLst>
          </p:cNvPr>
          <p:cNvCxnSpPr>
            <a:endCxn id="160830" idx="0"/>
          </p:cNvCxnSpPr>
          <p:nvPr/>
        </p:nvCxnSpPr>
        <p:spPr>
          <a:xfrm>
            <a:off x="4251840" y="3019304"/>
            <a:ext cx="274035" cy="175636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2" name="Straight Arrow Connector 160831">
            <a:extLst>
              <a:ext uri="{FF2B5EF4-FFF2-40B4-BE49-F238E27FC236}">
                <a16:creationId xmlns:a16="http://schemas.microsoft.com/office/drawing/2014/main" id="{754B0115-53EE-1112-8048-A00738BD817F}"/>
              </a:ext>
            </a:extLst>
          </p:cNvPr>
          <p:cNvCxnSpPr>
            <a:stCxn id="160830" idx="2"/>
          </p:cNvCxnSpPr>
          <p:nvPr/>
        </p:nvCxnSpPr>
        <p:spPr>
          <a:xfrm flipH="1">
            <a:off x="3861447" y="3449314"/>
            <a:ext cx="664428" cy="3398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3" name="Straight Arrow Connector 160832">
            <a:extLst>
              <a:ext uri="{FF2B5EF4-FFF2-40B4-BE49-F238E27FC236}">
                <a16:creationId xmlns:a16="http://schemas.microsoft.com/office/drawing/2014/main" id="{1A14FC21-FB61-1DC3-3F4D-FBAA0D5DD594}"/>
              </a:ext>
            </a:extLst>
          </p:cNvPr>
          <p:cNvCxnSpPr>
            <a:stCxn id="160830" idx="2"/>
          </p:cNvCxnSpPr>
          <p:nvPr/>
        </p:nvCxnSpPr>
        <p:spPr>
          <a:xfrm>
            <a:off x="4525875" y="3449314"/>
            <a:ext cx="485373" cy="31263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4" name="Straight Arrow Connector 160833">
            <a:extLst>
              <a:ext uri="{FF2B5EF4-FFF2-40B4-BE49-F238E27FC236}">
                <a16:creationId xmlns:a16="http://schemas.microsoft.com/office/drawing/2014/main" id="{06CF5539-B2AC-AEB7-76A2-4259CA5E4F50}"/>
              </a:ext>
            </a:extLst>
          </p:cNvPr>
          <p:cNvCxnSpPr/>
          <p:nvPr/>
        </p:nvCxnSpPr>
        <p:spPr>
          <a:xfrm flipH="1">
            <a:off x="3505367" y="4043516"/>
            <a:ext cx="356080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5" name="Straight Arrow Connector 160834">
            <a:extLst>
              <a:ext uri="{FF2B5EF4-FFF2-40B4-BE49-F238E27FC236}">
                <a16:creationId xmlns:a16="http://schemas.microsoft.com/office/drawing/2014/main" id="{158B0EFE-4101-DDA8-A02E-93643C2E6D07}"/>
              </a:ext>
            </a:extLst>
          </p:cNvPr>
          <p:cNvCxnSpPr/>
          <p:nvPr/>
        </p:nvCxnSpPr>
        <p:spPr>
          <a:xfrm>
            <a:off x="3861447" y="4043516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6" name="Straight Arrow Connector 160835">
            <a:extLst>
              <a:ext uri="{FF2B5EF4-FFF2-40B4-BE49-F238E27FC236}">
                <a16:creationId xmlns:a16="http://schemas.microsoft.com/office/drawing/2014/main" id="{7111A82B-4C69-B821-6D3B-3EE019151402}"/>
              </a:ext>
            </a:extLst>
          </p:cNvPr>
          <p:cNvCxnSpPr/>
          <p:nvPr/>
        </p:nvCxnSpPr>
        <p:spPr>
          <a:xfrm flipH="1">
            <a:off x="3237873" y="4531788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37" name="Rectangle 160836">
            <a:extLst>
              <a:ext uri="{FF2B5EF4-FFF2-40B4-BE49-F238E27FC236}">
                <a16:creationId xmlns:a16="http://schemas.microsoft.com/office/drawing/2014/main" id="{E7E9D186-A88C-B5C1-3772-5ADD0CD28521}"/>
              </a:ext>
            </a:extLst>
          </p:cNvPr>
          <p:cNvSpPr/>
          <p:nvPr/>
        </p:nvSpPr>
        <p:spPr>
          <a:xfrm>
            <a:off x="3522014" y="3792536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38" name="Rectangle 160837">
            <a:extLst>
              <a:ext uri="{FF2B5EF4-FFF2-40B4-BE49-F238E27FC236}">
                <a16:creationId xmlns:a16="http://schemas.microsoft.com/office/drawing/2014/main" id="{10D60310-58CF-3B33-5868-8C0CE06F8BAE}"/>
              </a:ext>
            </a:extLst>
          </p:cNvPr>
          <p:cNvSpPr/>
          <p:nvPr/>
        </p:nvSpPr>
        <p:spPr>
          <a:xfrm>
            <a:off x="3164655" y="427741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39" name="Rectangle 160838">
            <a:extLst>
              <a:ext uri="{FF2B5EF4-FFF2-40B4-BE49-F238E27FC236}">
                <a16:creationId xmlns:a16="http://schemas.microsoft.com/office/drawing/2014/main" id="{3FCA65F8-6E7B-AC2C-FE67-EFDFA49DF92B}"/>
              </a:ext>
            </a:extLst>
          </p:cNvPr>
          <p:cNvSpPr/>
          <p:nvPr/>
        </p:nvSpPr>
        <p:spPr>
          <a:xfrm>
            <a:off x="4672129" y="3761949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40" name="Rectangle 160839">
            <a:extLst>
              <a:ext uri="{FF2B5EF4-FFF2-40B4-BE49-F238E27FC236}">
                <a16:creationId xmlns:a16="http://schemas.microsoft.com/office/drawing/2014/main" id="{1E67C0F2-DE4E-8FCD-7FD1-41BD3D26814B}"/>
              </a:ext>
            </a:extLst>
          </p:cNvPr>
          <p:cNvSpPr/>
          <p:nvPr/>
        </p:nvSpPr>
        <p:spPr>
          <a:xfrm>
            <a:off x="3906508" y="427741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1" name="Straight Arrow Connector 160840">
            <a:extLst>
              <a:ext uri="{FF2B5EF4-FFF2-40B4-BE49-F238E27FC236}">
                <a16:creationId xmlns:a16="http://schemas.microsoft.com/office/drawing/2014/main" id="{7E386EAE-0DFE-078F-D0D0-9FD81DE44CB5}"/>
              </a:ext>
            </a:extLst>
          </p:cNvPr>
          <p:cNvCxnSpPr/>
          <p:nvPr/>
        </p:nvCxnSpPr>
        <p:spPr>
          <a:xfrm>
            <a:off x="5011248" y="4016323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2" name="Rectangle 160841">
            <a:extLst>
              <a:ext uri="{FF2B5EF4-FFF2-40B4-BE49-F238E27FC236}">
                <a16:creationId xmlns:a16="http://schemas.microsoft.com/office/drawing/2014/main" id="{3929A54E-E92B-9BD2-6A5F-52BC78EE3DEC}"/>
              </a:ext>
            </a:extLst>
          </p:cNvPr>
          <p:cNvSpPr/>
          <p:nvPr/>
        </p:nvSpPr>
        <p:spPr>
          <a:xfrm>
            <a:off x="4973657" y="4294190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3" name="Straight Arrow Connector 160842">
            <a:extLst>
              <a:ext uri="{FF2B5EF4-FFF2-40B4-BE49-F238E27FC236}">
                <a16:creationId xmlns:a16="http://schemas.microsoft.com/office/drawing/2014/main" id="{B73CA0CB-1B38-BD3C-2061-8F8F0BB3E6FD}"/>
              </a:ext>
            </a:extLst>
          </p:cNvPr>
          <p:cNvCxnSpPr>
            <a:cxnSpLocks/>
            <a:stCxn id="160842" idx="2"/>
            <a:endCxn id="160844" idx="0"/>
          </p:cNvCxnSpPr>
          <p:nvPr/>
        </p:nvCxnSpPr>
        <p:spPr>
          <a:xfrm flipH="1">
            <a:off x="4928698" y="4548564"/>
            <a:ext cx="384078" cy="2806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4" name="Rectangle 160843">
            <a:extLst>
              <a:ext uri="{FF2B5EF4-FFF2-40B4-BE49-F238E27FC236}">
                <a16:creationId xmlns:a16="http://schemas.microsoft.com/office/drawing/2014/main" id="{30AE2823-BA05-F2B7-4828-C653BA323C34}"/>
              </a:ext>
            </a:extLst>
          </p:cNvPr>
          <p:cNvSpPr/>
          <p:nvPr/>
        </p:nvSpPr>
        <p:spPr>
          <a:xfrm>
            <a:off x="4589579" y="482922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45" name="Rectangle 160844">
            <a:extLst>
              <a:ext uri="{FF2B5EF4-FFF2-40B4-BE49-F238E27FC236}">
                <a16:creationId xmlns:a16="http://schemas.microsoft.com/office/drawing/2014/main" id="{21E6B10A-170E-C8F4-7653-3C61857C753F}"/>
              </a:ext>
            </a:extLst>
          </p:cNvPr>
          <p:cNvSpPr/>
          <p:nvPr/>
        </p:nvSpPr>
        <p:spPr>
          <a:xfrm>
            <a:off x="2898754" y="4789965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6" name="Straight Arrow Connector 160845">
            <a:extLst>
              <a:ext uri="{FF2B5EF4-FFF2-40B4-BE49-F238E27FC236}">
                <a16:creationId xmlns:a16="http://schemas.microsoft.com/office/drawing/2014/main" id="{E6977AA6-377A-0DEF-209D-DD25F8DB2F61}"/>
              </a:ext>
            </a:extLst>
          </p:cNvPr>
          <p:cNvCxnSpPr/>
          <p:nvPr/>
        </p:nvCxnSpPr>
        <p:spPr>
          <a:xfrm>
            <a:off x="3281674" y="5044339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7" name="Rectangle 160846">
            <a:extLst>
              <a:ext uri="{FF2B5EF4-FFF2-40B4-BE49-F238E27FC236}">
                <a16:creationId xmlns:a16="http://schemas.microsoft.com/office/drawing/2014/main" id="{D11A4363-C560-3FCA-9167-8043FE30B40D}"/>
              </a:ext>
            </a:extLst>
          </p:cNvPr>
          <p:cNvSpPr/>
          <p:nvPr/>
        </p:nvSpPr>
        <p:spPr>
          <a:xfrm>
            <a:off x="3228271" y="5278237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8" name="Straight Arrow Connector 160847">
            <a:extLst>
              <a:ext uri="{FF2B5EF4-FFF2-40B4-BE49-F238E27FC236}">
                <a16:creationId xmlns:a16="http://schemas.microsoft.com/office/drawing/2014/main" id="{FC8684A2-60FA-74E0-A953-AE5FAFB484A7}"/>
              </a:ext>
            </a:extLst>
          </p:cNvPr>
          <p:cNvCxnSpPr>
            <a:stCxn id="160842" idx="2"/>
          </p:cNvCxnSpPr>
          <p:nvPr/>
        </p:nvCxnSpPr>
        <p:spPr>
          <a:xfrm>
            <a:off x="5312776" y="4548564"/>
            <a:ext cx="449575" cy="280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9" name="Rectangle 160848">
            <a:extLst>
              <a:ext uri="{FF2B5EF4-FFF2-40B4-BE49-F238E27FC236}">
                <a16:creationId xmlns:a16="http://schemas.microsoft.com/office/drawing/2014/main" id="{A7A780A3-3A0C-CE3E-9D67-3A14517925DE}"/>
              </a:ext>
            </a:extLst>
          </p:cNvPr>
          <p:cNvSpPr/>
          <p:nvPr/>
        </p:nvSpPr>
        <p:spPr>
          <a:xfrm>
            <a:off x="5423232" y="482922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50" name="Straight Arrow Connector 160849">
            <a:extLst>
              <a:ext uri="{FF2B5EF4-FFF2-40B4-BE49-F238E27FC236}">
                <a16:creationId xmlns:a16="http://schemas.microsoft.com/office/drawing/2014/main" id="{4794856F-8F9F-22B6-B255-6A4AC46A7FF6}"/>
              </a:ext>
            </a:extLst>
          </p:cNvPr>
          <p:cNvCxnSpPr/>
          <p:nvPr/>
        </p:nvCxnSpPr>
        <p:spPr>
          <a:xfrm>
            <a:off x="4929012" y="5083598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51" name="Rectangle 160850">
            <a:extLst>
              <a:ext uri="{FF2B5EF4-FFF2-40B4-BE49-F238E27FC236}">
                <a16:creationId xmlns:a16="http://schemas.microsoft.com/office/drawing/2014/main" id="{6A03C9DE-A474-AF2B-C3AF-4F6B889BE160}"/>
              </a:ext>
            </a:extLst>
          </p:cNvPr>
          <p:cNvSpPr/>
          <p:nvPr/>
        </p:nvSpPr>
        <p:spPr>
          <a:xfrm>
            <a:off x="4864993" y="532395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53" name="TextBox 160852">
            <a:extLst>
              <a:ext uri="{FF2B5EF4-FFF2-40B4-BE49-F238E27FC236}">
                <a16:creationId xmlns:a16="http://schemas.microsoft.com/office/drawing/2014/main" id="{CEC41FC5-562F-2654-C582-6BFFCF294980}"/>
              </a:ext>
            </a:extLst>
          </p:cNvPr>
          <p:cNvSpPr txBox="1"/>
          <p:nvPr/>
        </p:nvSpPr>
        <p:spPr>
          <a:xfrm>
            <a:off x="2898754" y="2643328"/>
            <a:ext cx="3569632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down_write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mmap_sem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60865" name="Rectangle 2">
            <a:extLst>
              <a:ext uri="{FF2B5EF4-FFF2-40B4-BE49-F238E27FC236}">
                <a16:creationId xmlns:a16="http://schemas.microsoft.com/office/drawing/2014/main" id="{F3D2A657-BC7B-4917-545D-272264DB1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	            Memory as a file interface</a:t>
            </a:r>
          </a:p>
        </p:txBody>
      </p:sp>
      <p:graphicFrame>
        <p:nvGraphicFramePr>
          <p:cNvPr id="160867" name="Table 160866">
            <a:extLst>
              <a:ext uri="{FF2B5EF4-FFF2-40B4-BE49-F238E27FC236}">
                <a16:creationId xmlns:a16="http://schemas.microsoft.com/office/drawing/2014/main" id="{62A1EBB6-0657-3514-68EA-8EA636A2BBC0}"/>
              </a:ext>
            </a:extLst>
          </p:cNvPr>
          <p:cNvGraphicFramePr>
            <a:graphicFrameLocks noGrp="1"/>
          </p:cNvGraphicFramePr>
          <p:nvPr/>
        </p:nvGraphicFramePr>
        <p:xfrm>
          <a:off x="98092" y="1733486"/>
          <a:ext cx="2516389" cy="4437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1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Overhead Source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1. Page Faults</a:t>
                      </a:r>
                      <a:b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(page table setup)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2. Lock contention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(VM mm </a:t>
                      </a:r>
                      <a:r>
                        <a:rPr lang="en-US" sz="24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sem</a:t>
                      </a: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930875"/>
                  </a:ext>
                </a:extLst>
              </a:tr>
            </a:tbl>
          </a:graphicData>
        </a:graphic>
      </p:graphicFrame>
      <p:sp>
        <p:nvSpPr>
          <p:cNvPr id="160873" name="TextBox 160872">
            <a:extLst>
              <a:ext uri="{FF2B5EF4-FFF2-40B4-BE49-F238E27FC236}">
                <a16:creationId xmlns:a16="http://schemas.microsoft.com/office/drawing/2014/main" id="{A4C31341-8FF6-1DFB-B207-18F3EF2D159F}"/>
              </a:ext>
            </a:extLst>
          </p:cNvPr>
          <p:cNvSpPr txBox="1"/>
          <p:nvPr/>
        </p:nvSpPr>
        <p:spPr>
          <a:xfrm>
            <a:off x="4224858" y="2644933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mmap_sem</a:t>
            </a: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970E41-5845-851C-5AC6-70AFD9789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69519"/>
              </p:ext>
            </p:extLst>
          </p:nvPr>
        </p:nvGraphicFramePr>
        <p:xfrm>
          <a:off x="5281733" y="1119611"/>
          <a:ext cx="740322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954743-ECC9-8AC6-1629-BCC2DE1D1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08396"/>
              </p:ext>
            </p:extLst>
          </p:nvPr>
        </p:nvGraphicFramePr>
        <p:xfrm>
          <a:off x="6512620" y="1116517"/>
          <a:ext cx="740322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F2EEB-4813-6FAF-ACCA-9EA212DD5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7529"/>
              </p:ext>
            </p:extLst>
          </p:nvPr>
        </p:nvGraphicFramePr>
        <p:xfrm>
          <a:off x="7990388" y="1116216"/>
          <a:ext cx="740322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BC476B-6769-7BF1-2E08-32AB0D3E4161}"/>
              </a:ext>
            </a:extLst>
          </p:cNvPr>
          <p:cNvSpPr txBox="1"/>
          <p:nvPr/>
        </p:nvSpPr>
        <p:spPr>
          <a:xfrm>
            <a:off x="6521225" y="179659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51AAC-DDF3-7B48-113F-CAB2B2C8F834}"/>
              </a:ext>
            </a:extLst>
          </p:cNvPr>
          <p:cNvSpPr txBox="1"/>
          <p:nvPr/>
        </p:nvSpPr>
        <p:spPr>
          <a:xfrm>
            <a:off x="7970858" y="17953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E13ED2-5463-87BC-052D-4389A2A925F7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836831" y="5584786"/>
            <a:ext cx="384078" cy="2806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3F412A5-5E30-32EF-8C6A-E16748A1DB58}"/>
              </a:ext>
            </a:extLst>
          </p:cNvPr>
          <p:cNvSpPr/>
          <p:nvPr/>
        </p:nvSpPr>
        <p:spPr>
          <a:xfrm>
            <a:off x="4497712" y="5865446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FDB41B-D69D-E9BD-42EF-3D9818CAE6E8}"/>
              </a:ext>
            </a:extLst>
          </p:cNvPr>
          <p:cNvCxnSpPr/>
          <p:nvPr/>
        </p:nvCxnSpPr>
        <p:spPr>
          <a:xfrm>
            <a:off x="5229267" y="5584786"/>
            <a:ext cx="449575" cy="280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5A9B465-FBF3-C3C9-2D19-FA201D2E393E}"/>
              </a:ext>
            </a:extLst>
          </p:cNvPr>
          <p:cNvSpPr/>
          <p:nvPr/>
        </p:nvSpPr>
        <p:spPr>
          <a:xfrm>
            <a:off x="5339723" y="5865446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" name="Rounded Rectangle 47">
            <a:extLst>
              <a:ext uri="{FF2B5EF4-FFF2-40B4-BE49-F238E27FC236}">
                <a16:creationId xmlns:a16="http://schemas.microsoft.com/office/drawing/2014/main" id="{6AB6F816-0323-4E4F-7FDD-850951161673}"/>
              </a:ext>
            </a:extLst>
          </p:cNvPr>
          <p:cNvSpPr/>
          <p:nvPr/>
        </p:nvSpPr>
        <p:spPr>
          <a:xfrm>
            <a:off x="5290102" y="983698"/>
            <a:ext cx="737812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FEBAC7B5-55E1-9BA0-42A2-F983044B368F}"/>
              </a:ext>
            </a:extLst>
          </p:cNvPr>
          <p:cNvSpPr/>
          <p:nvPr/>
        </p:nvSpPr>
        <p:spPr>
          <a:xfrm>
            <a:off x="6506761" y="983698"/>
            <a:ext cx="737812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47">
            <a:extLst>
              <a:ext uri="{FF2B5EF4-FFF2-40B4-BE49-F238E27FC236}">
                <a16:creationId xmlns:a16="http://schemas.microsoft.com/office/drawing/2014/main" id="{904F3258-D779-7B59-C26C-8B68EA4388D6}"/>
              </a:ext>
            </a:extLst>
          </p:cNvPr>
          <p:cNvSpPr/>
          <p:nvPr/>
        </p:nvSpPr>
        <p:spPr>
          <a:xfrm>
            <a:off x="7987135" y="987675"/>
            <a:ext cx="737812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25084D3-7B7C-AD0F-CAA2-45C8C68FB8B3}"/>
              </a:ext>
            </a:extLst>
          </p:cNvPr>
          <p:cNvCxnSpPr/>
          <p:nvPr/>
        </p:nvCxnSpPr>
        <p:spPr>
          <a:xfrm flipV="1">
            <a:off x="5028870" y="1954464"/>
            <a:ext cx="242687" cy="184666"/>
          </a:xfrm>
          <a:prstGeom prst="curved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E725E1-9C8E-6DB8-E4D0-27F704E9B417}"/>
              </a:ext>
            </a:extLst>
          </p:cNvPr>
          <p:cNvSpPr txBox="1"/>
          <p:nvPr/>
        </p:nvSpPr>
        <p:spPr>
          <a:xfrm>
            <a:off x="4613931" y="2091636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1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45FF8149-4EED-B655-54FB-26B2D759A61B}"/>
              </a:ext>
            </a:extLst>
          </p:cNvPr>
          <p:cNvCxnSpPr/>
          <p:nvPr/>
        </p:nvCxnSpPr>
        <p:spPr>
          <a:xfrm flipV="1">
            <a:off x="6298515" y="1954464"/>
            <a:ext cx="242687" cy="184666"/>
          </a:xfrm>
          <a:prstGeom prst="curved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54C211-4923-7238-7276-77B69C1E19B0}"/>
              </a:ext>
            </a:extLst>
          </p:cNvPr>
          <p:cNvSpPr txBox="1"/>
          <p:nvPr/>
        </p:nvSpPr>
        <p:spPr>
          <a:xfrm>
            <a:off x="5883576" y="2091636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2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F0859D5F-E7CB-204D-7B58-7D4F2B11C2FB}"/>
              </a:ext>
            </a:extLst>
          </p:cNvPr>
          <p:cNvCxnSpPr/>
          <p:nvPr/>
        </p:nvCxnSpPr>
        <p:spPr>
          <a:xfrm flipV="1">
            <a:off x="7674709" y="1985311"/>
            <a:ext cx="242687" cy="184666"/>
          </a:xfrm>
          <a:prstGeom prst="curved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210E66D-7FB0-549A-FA8E-0D2751657B53}"/>
              </a:ext>
            </a:extLst>
          </p:cNvPr>
          <p:cNvSpPr txBox="1"/>
          <p:nvPr/>
        </p:nvSpPr>
        <p:spPr>
          <a:xfrm>
            <a:off x="7259770" y="2122483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6053A8-736D-E574-5BB4-75398B2EE3B8}"/>
              </a:ext>
            </a:extLst>
          </p:cNvPr>
          <p:cNvSpPr/>
          <p:nvPr/>
        </p:nvSpPr>
        <p:spPr>
          <a:xfrm>
            <a:off x="0" y="5370360"/>
            <a:ext cx="12192000" cy="96852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VM locks serialize address space operations</a:t>
            </a:r>
          </a:p>
        </p:txBody>
      </p:sp>
      <p:pic>
        <p:nvPicPr>
          <p:cNvPr id="51" name="Picture 50" descr="\\VBOXSVR\Shared\ATC\mmap1.png">
            <a:extLst>
              <a:ext uri="{FF2B5EF4-FFF2-40B4-BE49-F238E27FC236}">
                <a16:creationId xmlns:a16="http://schemas.microsoft.com/office/drawing/2014/main" id="{662C94A1-E997-675C-1779-D14743BC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37" y="2956054"/>
            <a:ext cx="5876925" cy="5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\\VBOXSVR\Shared\ATC\mmap3.png">
            <a:extLst>
              <a:ext uri="{FF2B5EF4-FFF2-40B4-BE49-F238E27FC236}">
                <a16:creationId xmlns:a16="http://schemas.microsoft.com/office/drawing/2014/main" id="{51FD2CDD-886C-9264-AEE7-E326ABB7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67" y="3564962"/>
            <a:ext cx="5082114" cy="5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\\VBOXSVR\Shared\ATC\mmap5.png">
            <a:extLst>
              <a:ext uri="{FF2B5EF4-FFF2-40B4-BE49-F238E27FC236}">
                <a16:creationId xmlns:a16="http://schemas.microsoft.com/office/drawing/2014/main" id="{96337506-787F-4E22-CD17-2668661C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36" y="4291792"/>
            <a:ext cx="4946529" cy="5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\\VBOXSVR\Shared\ATC\mmap7.png">
            <a:extLst>
              <a:ext uri="{FF2B5EF4-FFF2-40B4-BE49-F238E27FC236}">
                <a16:creationId xmlns:a16="http://schemas.microsoft.com/office/drawing/2014/main" id="{1F796296-B54B-E773-9967-65B4541F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43" y="5082887"/>
            <a:ext cx="5526273" cy="5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6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"/>
                                        <p:tgtEl>
                                          <p:spTgt spid="160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"/>
                                        <p:tgtEl>
                                          <p:spTgt spid="160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-0.0044 -0.00339 -0.0088 -0.00521 -0.01297 C -0.00912 -0.02153 -0.00716 -0.01343 -0.01042 -0.025 C -0.0125 -0.03241 -0.01354 -0.04075 -0.01615 -0.04723 C -0.01706 -0.04954 -0.02175 -0.06135 -0.0224 -0.06204 C -0.02487 -0.06505 -0.02357 -0.0632 -0.02604 -0.0676 C -0.02669 -0.07084 -0.02604 -0.07038 -0.02708 -0.07038 " pathEditMode="relative" ptsTypes="AAAAAAAA">
                                      <p:cBhvr>
                                        <p:cTn id="8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-0.0044 -0.00339 -0.0088 -0.00521 -0.01297 C -0.00912 -0.02153 -0.00716 -0.01343 -0.01042 -0.025 C -0.0125 -0.03241 -0.01354 -0.04075 -0.01615 -0.04723 C -0.01706 -0.04954 -0.02175 -0.06135 -0.0224 -0.06204 C -0.02487 -0.06505 -0.02357 -0.0632 -0.02604 -0.0676 C -0.02669 -0.07084 -0.02604 -0.07038 -0.02708 -0.07038 " pathEditMode="relative" ptsTypes="AAAAAAAA">
                                      <p:cBhvr>
                                        <p:cTn id="8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29" grpId="0"/>
      <p:bldP spid="160829" grpId="1"/>
      <p:bldP spid="160851" grpId="0" animBg="1"/>
      <p:bldP spid="160851" grpId="1" animBg="1"/>
      <p:bldP spid="9" grpId="0"/>
      <p:bldP spid="9" grpId="1"/>
      <p:bldP spid="11" grpId="0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07" name="Rectangle 160806">
            <a:extLst>
              <a:ext uri="{FF2B5EF4-FFF2-40B4-BE49-F238E27FC236}">
                <a16:creationId xmlns:a16="http://schemas.microsoft.com/office/drawing/2014/main" id="{791F8F9B-4A3C-4E0D-F104-0DD705959F60}"/>
              </a:ext>
            </a:extLst>
          </p:cNvPr>
          <p:cNvSpPr/>
          <p:nvPr/>
        </p:nvSpPr>
        <p:spPr>
          <a:xfrm>
            <a:off x="0" y="9525"/>
            <a:ext cx="2651631" cy="632389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24</a:t>
            </a:fld>
            <a:endParaRPr lang="en-US" dirty="0"/>
          </a:p>
        </p:txBody>
      </p:sp>
      <p:graphicFrame>
        <p:nvGraphicFramePr>
          <p:cNvPr id="160826" name="Table 160825">
            <a:extLst>
              <a:ext uri="{FF2B5EF4-FFF2-40B4-BE49-F238E27FC236}">
                <a16:creationId xmlns:a16="http://schemas.microsoft.com/office/drawing/2014/main" id="{0AF84667-1D1C-8945-17B2-9B561467ABF2}"/>
              </a:ext>
            </a:extLst>
          </p:cNvPr>
          <p:cNvGraphicFramePr>
            <a:graphicFrameLocks noGrp="1"/>
          </p:cNvGraphicFramePr>
          <p:nvPr/>
        </p:nvGraphicFramePr>
        <p:xfrm>
          <a:off x="5275874" y="1120493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0827" name="TextBox 160826">
            <a:extLst>
              <a:ext uri="{FF2B5EF4-FFF2-40B4-BE49-F238E27FC236}">
                <a16:creationId xmlns:a16="http://schemas.microsoft.com/office/drawing/2014/main" id="{735427DF-9CCE-D216-6BA5-2001A456B268}"/>
              </a:ext>
            </a:extLst>
          </p:cNvPr>
          <p:cNvSpPr txBox="1"/>
          <p:nvPr/>
        </p:nvSpPr>
        <p:spPr>
          <a:xfrm>
            <a:off x="8934548" y="12718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 Space</a:t>
            </a:r>
          </a:p>
        </p:txBody>
      </p:sp>
      <p:sp>
        <p:nvSpPr>
          <p:cNvPr id="160828" name="TextBox 160827">
            <a:extLst>
              <a:ext uri="{FF2B5EF4-FFF2-40B4-BE49-F238E27FC236}">
                <a16:creationId xmlns:a16="http://schemas.microsoft.com/office/drawing/2014/main" id="{4236097E-EC86-7F17-3D5A-FA239C6EAAB1}"/>
              </a:ext>
            </a:extLst>
          </p:cNvPr>
          <p:cNvSpPr txBox="1"/>
          <p:nvPr/>
        </p:nvSpPr>
        <p:spPr>
          <a:xfrm>
            <a:off x="3061268" y="122145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DAX-m(un)map()</a:t>
            </a:r>
          </a:p>
        </p:txBody>
      </p:sp>
      <p:sp>
        <p:nvSpPr>
          <p:cNvPr id="160829" name="TextBox 160828">
            <a:extLst>
              <a:ext uri="{FF2B5EF4-FFF2-40B4-BE49-F238E27FC236}">
                <a16:creationId xmlns:a16="http://schemas.microsoft.com/office/drawing/2014/main" id="{7E0FBAAF-2D4B-B865-CAFA-61074F6CD24D}"/>
              </a:ext>
            </a:extLst>
          </p:cNvPr>
          <p:cNvSpPr txBox="1"/>
          <p:nvPr/>
        </p:nvSpPr>
        <p:spPr>
          <a:xfrm>
            <a:off x="5275874" y="17953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VMA1</a:t>
            </a:r>
          </a:p>
        </p:txBody>
      </p:sp>
      <p:sp>
        <p:nvSpPr>
          <p:cNvPr id="160830" name="Rectangle 160829">
            <a:extLst>
              <a:ext uri="{FF2B5EF4-FFF2-40B4-BE49-F238E27FC236}">
                <a16:creationId xmlns:a16="http://schemas.microsoft.com/office/drawing/2014/main" id="{DA67ECAE-1B6E-8751-F4ED-E218B575D93C}"/>
              </a:ext>
            </a:extLst>
          </p:cNvPr>
          <p:cNvSpPr/>
          <p:nvPr/>
        </p:nvSpPr>
        <p:spPr>
          <a:xfrm>
            <a:off x="4186756" y="3194940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31" name="Elbow Connector 23">
            <a:extLst>
              <a:ext uri="{FF2B5EF4-FFF2-40B4-BE49-F238E27FC236}">
                <a16:creationId xmlns:a16="http://schemas.microsoft.com/office/drawing/2014/main" id="{B0721324-81B9-160C-7F78-451AD2C2C99A}"/>
              </a:ext>
            </a:extLst>
          </p:cNvPr>
          <p:cNvCxnSpPr>
            <a:endCxn id="160830" idx="0"/>
          </p:cNvCxnSpPr>
          <p:nvPr/>
        </p:nvCxnSpPr>
        <p:spPr>
          <a:xfrm>
            <a:off x="4251840" y="3019304"/>
            <a:ext cx="274035" cy="175636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2" name="Straight Arrow Connector 160831">
            <a:extLst>
              <a:ext uri="{FF2B5EF4-FFF2-40B4-BE49-F238E27FC236}">
                <a16:creationId xmlns:a16="http://schemas.microsoft.com/office/drawing/2014/main" id="{754B0115-53EE-1112-8048-A00738BD817F}"/>
              </a:ext>
            </a:extLst>
          </p:cNvPr>
          <p:cNvCxnSpPr>
            <a:stCxn id="160830" idx="2"/>
          </p:cNvCxnSpPr>
          <p:nvPr/>
        </p:nvCxnSpPr>
        <p:spPr>
          <a:xfrm flipH="1">
            <a:off x="3861447" y="3449314"/>
            <a:ext cx="664428" cy="3398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3" name="Straight Arrow Connector 160832">
            <a:extLst>
              <a:ext uri="{FF2B5EF4-FFF2-40B4-BE49-F238E27FC236}">
                <a16:creationId xmlns:a16="http://schemas.microsoft.com/office/drawing/2014/main" id="{1A14FC21-FB61-1DC3-3F4D-FBAA0D5DD594}"/>
              </a:ext>
            </a:extLst>
          </p:cNvPr>
          <p:cNvCxnSpPr>
            <a:stCxn id="160830" idx="2"/>
          </p:cNvCxnSpPr>
          <p:nvPr/>
        </p:nvCxnSpPr>
        <p:spPr>
          <a:xfrm>
            <a:off x="4525875" y="3449314"/>
            <a:ext cx="485373" cy="31263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4" name="Straight Arrow Connector 160833">
            <a:extLst>
              <a:ext uri="{FF2B5EF4-FFF2-40B4-BE49-F238E27FC236}">
                <a16:creationId xmlns:a16="http://schemas.microsoft.com/office/drawing/2014/main" id="{06CF5539-B2AC-AEB7-76A2-4259CA5E4F50}"/>
              </a:ext>
            </a:extLst>
          </p:cNvPr>
          <p:cNvCxnSpPr/>
          <p:nvPr/>
        </p:nvCxnSpPr>
        <p:spPr>
          <a:xfrm flipH="1">
            <a:off x="3505367" y="4043516"/>
            <a:ext cx="356080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5" name="Straight Arrow Connector 160834">
            <a:extLst>
              <a:ext uri="{FF2B5EF4-FFF2-40B4-BE49-F238E27FC236}">
                <a16:creationId xmlns:a16="http://schemas.microsoft.com/office/drawing/2014/main" id="{158B0EFE-4101-DDA8-A02E-93643C2E6D07}"/>
              </a:ext>
            </a:extLst>
          </p:cNvPr>
          <p:cNvCxnSpPr/>
          <p:nvPr/>
        </p:nvCxnSpPr>
        <p:spPr>
          <a:xfrm>
            <a:off x="3861447" y="4043516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36" name="Straight Arrow Connector 160835">
            <a:extLst>
              <a:ext uri="{FF2B5EF4-FFF2-40B4-BE49-F238E27FC236}">
                <a16:creationId xmlns:a16="http://schemas.microsoft.com/office/drawing/2014/main" id="{7111A82B-4C69-B821-6D3B-3EE019151402}"/>
              </a:ext>
            </a:extLst>
          </p:cNvPr>
          <p:cNvCxnSpPr/>
          <p:nvPr/>
        </p:nvCxnSpPr>
        <p:spPr>
          <a:xfrm flipH="1">
            <a:off x="3237873" y="4531788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37" name="Rectangle 160836">
            <a:extLst>
              <a:ext uri="{FF2B5EF4-FFF2-40B4-BE49-F238E27FC236}">
                <a16:creationId xmlns:a16="http://schemas.microsoft.com/office/drawing/2014/main" id="{E7E9D186-A88C-B5C1-3772-5ADD0CD28521}"/>
              </a:ext>
            </a:extLst>
          </p:cNvPr>
          <p:cNvSpPr/>
          <p:nvPr/>
        </p:nvSpPr>
        <p:spPr>
          <a:xfrm>
            <a:off x="3522014" y="3792536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38" name="Rectangle 160837">
            <a:extLst>
              <a:ext uri="{FF2B5EF4-FFF2-40B4-BE49-F238E27FC236}">
                <a16:creationId xmlns:a16="http://schemas.microsoft.com/office/drawing/2014/main" id="{10D60310-58CF-3B33-5868-8C0CE06F8BAE}"/>
              </a:ext>
            </a:extLst>
          </p:cNvPr>
          <p:cNvSpPr/>
          <p:nvPr/>
        </p:nvSpPr>
        <p:spPr>
          <a:xfrm>
            <a:off x="3164655" y="427741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39" name="Rectangle 160838">
            <a:extLst>
              <a:ext uri="{FF2B5EF4-FFF2-40B4-BE49-F238E27FC236}">
                <a16:creationId xmlns:a16="http://schemas.microsoft.com/office/drawing/2014/main" id="{3FCA65F8-6E7B-AC2C-FE67-EFDFA49DF92B}"/>
              </a:ext>
            </a:extLst>
          </p:cNvPr>
          <p:cNvSpPr/>
          <p:nvPr/>
        </p:nvSpPr>
        <p:spPr>
          <a:xfrm>
            <a:off x="4672129" y="3761949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40" name="Rectangle 160839">
            <a:extLst>
              <a:ext uri="{FF2B5EF4-FFF2-40B4-BE49-F238E27FC236}">
                <a16:creationId xmlns:a16="http://schemas.microsoft.com/office/drawing/2014/main" id="{1E67C0F2-DE4E-8FCD-7FD1-41BD3D26814B}"/>
              </a:ext>
            </a:extLst>
          </p:cNvPr>
          <p:cNvSpPr/>
          <p:nvPr/>
        </p:nvSpPr>
        <p:spPr>
          <a:xfrm>
            <a:off x="3906508" y="427741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1" name="Straight Arrow Connector 160840">
            <a:extLst>
              <a:ext uri="{FF2B5EF4-FFF2-40B4-BE49-F238E27FC236}">
                <a16:creationId xmlns:a16="http://schemas.microsoft.com/office/drawing/2014/main" id="{7E386EAE-0DFE-078F-D0D0-9FD81DE44CB5}"/>
              </a:ext>
            </a:extLst>
          </p:cNvPr>
          <p:cNvCxnSpPr/>
          <p:nvPr/>
        </p:nvCxnSpPr>
        <p:spPr>
          <a:xfrm>
            <a:off x="5011248" y="4016323"/>
            <a:ext cx="267494" cy="27546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2" name="Rectangle 160841">
            <a:extLst>
              <a:ext uri="{FF2B5EF4-FFF2-40B4-BE49-F238E27FC236}">
                <a16:creationId xmlns:a16="http://schemas.microsoft.com/office/drawing/2014/main" id="{3929A54E-E92B-9BD2-6A5F-52BC78EE3DEC}"/>
              </a:ext>
            </a:extLst>
          </p:cNvPr>
          <p:cNvSpPr/>
          <p:nvPr/>
        </p:nvSpPr>
        <p:spPr>
          <a:xfrm>
            <a:off x="4973657" y="4294190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3" name="Straight Arrow Connector 160842">
            <a:extLst>
              <a:ext uri="{FF2B5EF4-FFF2-40B4-BE49-F238E27FC236}">
                <a16:creationId xmlns:a16="http://schemas.microsoft.com/office/drawing/2014/main" id="{B73CA0CB-1B38-BD3C-2061-8F8F0BB3E6FD}"/>
              </a:ext>
            </a:extLst>
          </p:cNvPr>
          <p:cNvCxnSpPr>
            <a:cxnSpLocks/>
            <a:stCxn id="160842" idx="2"/>
            <a:endCxn id="160844" idx="0"/>
          </p:cNvCxnSpPr>
          <p:nvPr/>
        </p:nvCxnSpPr>
        <p:spPr>
          <a:xfrm flipH="1">
            <a:off x="4928698" y="4548564"/>
            <a:ext cx="384078" cy="2806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4" name="Rectangle 160843">
            <a:extLst>
              <a:ext uri="{FF2B5EF4-FFF2-40B4-BE49-F238E27FC236}">
                <a16:creationId xmlns:a16="http://schemas.microsoft.com/office/drawing/2014/main" id="{30AE2823-BA05-F2B7-4828-C653BA323C34}"/>
              </a:ext>
            </a:extLst>
          </p:cNvPr>
          <p:cNvSpPr/>
          <p:nvPr/>
        </p:nvSpPr>
        <p:spPr>
          <a:xfrm>
            <a:off x="4589579" y="482922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45" name="Rectangle 160844">
            <a:extLst>
              <a:ext uri="{FF2B5EF4-FFF2-40B4-BE49-F238E27FC236}">
                <a16:creationId xmlns:a16="http://schemas.microsoft.com/office/drawing/2014/main" id="{21E6B10A-170E-C8F4-7653-3C61857C753F}"/>
              </a:ext>
            </a:extLst>
          </p:cNvPr>
          <p:cNvSpPr/>
          <p:nvPr/>
        </p:nvSpPr>
        <p:spPr>
          <a:xfrm>
            <a:off x="2898754" y="4789965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6" name="Straight Arrow Connector 160845">
            <a:extLst>
              <a:ext uri="{FF2B5EF4-FFF2-40B4-BE49-F238E27FC236}">
                <a16:creationId xmlns:a16="http://schemas.microsoft.com/office/drawing/2014/main" id="{E6977AA6-377A-0DEF-209D-DD25F8DB2F61}"/>
              </a:ext>
            </a:extLst>
          </p:cNvPr>
          <p:cNvCxnSpPr/>
          <p:nvPr/>
        </p:nvCxnSpPr>
        <p:spPr>
          <a:xfrm>
            <a:off x="3281674" y="5044339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7" name="Rectangle 160846">
            <a:extLst>
              <a:ext uri="{FF2B5EF4-FFF2-40B4-BE49-F238E27FC236}">
                <a16:creationId xmlns:a16="http://schemas.microsoft.com/office/drawing/2014/main" id="{D11A4363-C560-3FCA-9167-8043FE30B40D}"/>
              </a:ext>
            </a:extLst>
          </p:cNvPr>
          <p:cNvSpPr/>
          <p:nvPr/>
        </p:nvSpPr>
        <p:spPr>
          <a:xfrm>
            <a:off x="3228271" y="5278237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48" name="Straight Arrow Connector 160847">
            <a:extLst>
              <a:ext uri="{FF2B5EF4-FFF2-40B4-BE49-F238E27FC236}">
                <a16:creationId xmlns:a16="http://schemas.microsoft.com/office/drawing/2014/main" id="{FC8684A2-60FA-74E0-A953-AE5FAFB484A7}"/>
              </a:ext>
            </a:extLst>
          </p:cNvPr>
          <p:cNvCxnSpPr>
            <a:stCxn id="160842" idx="2"/>
          </p:cNvCxnSpPr>
          <p:nvPr/>
        </p:nvCxnSpPr>
        <p:spPr>
          <a:xfrm>
            <a:off x="5312776" y="4548564"/>
            <a:ext cx="449575" cy="280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49" name="Rectangle 160848">
            <a:extLst>
              <a:ext uri="{FF2B5EF4-FFF2-40B4-BE49-F238E27FC236}">
                <a16:creationId xmlns:a16="http://schemas.microsoft.com/office/drawing/2014/main" id="{A7A780A3-3A0C-CE3E-9D67-3A14517925DE}"/>
              </a:ext>
            </a:extLst>
          </p:cNvPr>
          <p:cNvSpPr/>
          <p:nvPr/>
        </p:nvSpPr>
        <p:spPr>
          <a:xfrm>
            <a:off x="5423232" y="482922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60850" name="Straight Arrow Connector 160849">
            <a:extLst>
              <a:ext uri="{FF2B5EF4-FFF2-40B4-BE49-F238E27FC236}">
                <a16:creationId xmlns:a16="http://schemas.microsoft.com/office/drawing/2014/main" id="{4794856F-8F9F-22B6-B255-6A4AC46A7FF6}"/>
              </a:ext>
            </a:extLst>
          </p:cNvPr>
          <p:cNvCxnSpPr/>
          <p:nvPr/>
        </p:nvCxnSpPr>
        <p:spPr>
          <a:xfrm>
            <a:off x="4929012" y="5083598"/>
            <a:ext cx="338804" cy="2338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51" name="Rectangle 160850">
            <a:extLst>
              <a:ext uri="{FF2B5EF4-FFF2-40B4-BE49-F238E27FC236}">
                <a16:creationId xmlns:a16="http://schemas.microsoft.com/office/drawing/2014/main" id="{6A03C9DE-A474-AF2B-C3AF-4F6B889BE160}"/>
              </a:ext>
            </a:extLst>
          </p:cNvPr>
          <p:cNvSpPr/>
          <p:nvPr/>
        </p:nvSpPr>
        <p:spPr>
          <a:xfrm>
            <a:off x="4864993" y="5323954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0853" name="TextBox 160852">
            <a:extLst>
              <a:ext uri="{FF2B5EF4-FFF2-40B4-BE49-F238E27FC236}">
                <a16:creationId xmlns:a16="http://schemas.microsoft.com/office/drawing/2014/main" id="{CEC41FC5-562F-2654-C582-6BFFCF294980}"/>
              </a:ext>
            </a:extLst>
          </p:cNvPr>
          <p:cNvSpPr txBox="1"/>
          <p:nvPr/>
        </p:nvSpPr>
        <p:spPr>
          <a:xfrm>
            <a:off x="2898754" y="2643328"/>
            <a:ext cx="3569632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down_write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mmap_sem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60865" name="Rectangle 2">
            <a:extLst>
              <a:ext uri="{FF2B5EF4-FFF2-40B4-BE49-F238E27FC236}">
                <a16:creationId xmlns:a16="http://schemas.microsoft.com/office/drawing/2014/main" id="{F3D2A657-BC7B-4917-545D-272264DB1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	            Memory as a file interface</a:t>
            </a:r>
          </a:p>
        </p:txBody>
      </p:sp>
      <p:graphicFrame>
        <p:nvGraphicFramePr>
          <p:cNvPr id="160867" name="Table 160866">
            <a:extLst>
              <a:ext uri="{FF2B5EF4-FFF2-40B4-BE49-F238E27FC236}">
                <a16:creationId xmlns:a16="http://schemas.microsoft.com/office/drawing/2014/main" id="{62A1EBB6-0657-3514-68EA-8EA636A2BBC0}"/>
              </a:ext>
            </a:extLst>
          </p:cNvPr>
          <p:cNvGraphicFramePr>
            <a:graphicFrameLocks noGrp="1"/>
          </p:cNvGraphicFramePr>
          <p:nvPr/>
        </p:nvGraphicFramePr>
        <p:xfrm>
          <a:off x="98092" y="1733486"/>
          <a:ext cx="2516389" cy="4437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1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Overhead Source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1. Page Faults</a:t>
                      </a:r>
                      <a:b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(page table setup)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2. Lock contention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(VM mm </a:t>
                      </a:r>
                      <a:r>
                        <a:rPr lang="en-US" sz="24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sem</a:t>
                      </a: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930875"/>
                  </a:ext>
                </a:extLst>
              </a:tr>
            </a:tbl>
          </a:graphicData>
        </a:graphic>
      </p:graphicFrame>
      <p:sp>
        <p:nvSpPr>
          <p:cNvPr id="160873" name="TextBox 160872">
            <a:extLst>
              <a:ext uri="{FF2B5EF4-FFF2-40B4-BE49-F238E27FC236}">
                <a16:creationId xmlns:a16="http://schemas.microsoft.com/office/drawing/2014/main" id="{A4C31341-8FF6-1DFB-B207-18F3EF2D159F}"/>
              </a:ext>
            </a:extLst>
          </p:cNvPr>
          <p:cNvSpPr txBox="1"/>
          <p:nvPr/>
        </p:nvSpPr>
        <p:spPr>
          <a:xfrm>
            <a:off x="4224858" y="2644933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itchFamily="2" charset="2"/>
              </a:rPr>
              <a:t>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mmap_sem</a:t>
            </a: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970E41-5845-851C-5AC6-70AFD978975A}"/>
              </a:ext>
            </a:extLst>
          </p:cNvPr>
          <p:cNvGraphicFramePr>
            <a:graphicFrameLocks noGrp="1"/>
          </p:cNvGraphicFramePr>
          <p:nvPr/>
        </p:nvGraphicFramePr>
        <p:xfrm>
          <a:off x="5281733" y="1119611"/>
          <a:ext cx="740322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954743-ECC9-8AC6-1629-BCC2DE1D15C1}"/>
              </a:ext>
            </a:extLst>
          </p:cNvPr>
          <p:cNvGraphicFramePr>
            <a:graphicFrameLocks noGrp="1"/>
          </p:cNvGraphicFramePr>
          <p:nvPr/>
        </p:nvGraphicFramePr>
        <p:xfrm>
          <a:off x="6512620" y="1116517"/>
          <a:ext cx="740322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F2EEB-4813-6FAF-ACCA-9EA212DD5E13}"/>
              </a:ext>
            </a:extLst>
          </p:cNvPr>
          <p:cNvGraphicFramePr>
            <a:graphicFrameLocks noGrp="1"/>
          </p:cNvGraphicFramePr>
          <p:nvPr/>
        </p:nvGraphicFramePr>
        <p:xfrm>
          <a:off x="7990388" y="1116216"/>
          <a:ext cx="740322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BC476B-6769-7BF1-2E08-32AB0D3E4161}"/>
              </a:ext>
            </a:extLst>
          </p:cNvPr>
          <p:cNvSpPr txBox="1"/>
          <p:nvPr/>
        </p:nvSpPr>
        <p:spPr>
          <a:xfrm>
            <a:off x="6521225" y="179659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51AAC-DDF3-7B48-113F-CAB2B2C8F834}"/>
              </a:ext>
            </a:extLst>
          </p:cNvPr>
          <p:cNvSpPr txBox="1"/>
          <p:nvPr/>
        </p:nvSpPr>
        <p:spPr>
          <a:xfrm>
            <a:off x="7970858" y="17953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E13ED2-5463-87BC-052D-4389A2A925F7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836831" y="5584786"/>
            <a:ext cx="384078" cy="2806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3F412A5-5E30-32EF-8C6A-E16748A1DB58}"/>
              </a:ext>
            </a:extLst>
          </p:cNvPr>
          <p:cNvSpPr/>
          <p:nvPr/>
        </p:nvSpPr>
        <p:spPr>
          <a:xfrm>
            <a:off x="4497712" y="5865446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FDB41B-D69D-E9BD-42EF-3D9818CAE6E8}"/>
              </a:ext>
            </a:extLst>
          </p:cNvPr>
          <p:cNvCxnSpPr/>
          <p:nvPr/>
        </p:nvCxnSpPr>
        <p:spPr>
          <a:xfrm>
            <a:off x="5229267" y="5584786"/>
            <a:ext cx="449575" cy="280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5A9B465-FBF3-C3C9-2D19-FA201D2E393E}"/>
              </a:ext>
            </a:extLst>
          </p:cNvPr>
          <p:cNvSpPr/>
          <p:nvPr/>
        </p:nvSpPr>
        <p:spPr>
          <a:xfrm>
            <a:off x="5339723" y="5865446"/>
            <a:ext cx="678237" cy="25437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VMA</a:t>
            </a:r>
          </a:p>
        </p:txBody>
      </p:sp>
      <p:sp>
        <p:nvSpPr>
          <p:cNvPr id="16" name="Rounded Rectangle 47">
            <a:extLst>
              <a:ext uri="{FF2B5EF4-FFF2-40B4-BE49-F238E27FC236}">
                <a16:creationId xmlns:a16="http://schemas.microsoft.com/office/drawing/2014/main" id="{6AB6F816-0323-4E4F-7FDD-850951161673}"/>
              </a:ext>
            </a:extLst>
          </p:cNvPr>
          <p:cNvSpPr/>
          <p:nvPr/>
        </p:nvSpPr>
        <p:spPr>
          <a:xfrm>
            <a:off x="5290102" y="983698"/>
            <a:ext cx="737812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FEBAC7B5-55E1-9BA0-42A2-F983044B368F}"/>
              </a:ext>
            </a:extLst>
          </p:cNvPr>
          <p:cNvSpPr/>
          <p:nvPr/>
        </p:nvSpPr>
        <p:spPr>
          <a:xfrm>
            <a:off x="6506761" y="983698"/>
            <a:ext cx="737812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47">
            <a:extLst>
              <a:ext uri="{FF2B5EF4-FFF2-40B4-BE49-F238E27FC236}">
                <a16:creationId xmlns:a16="http://schemas.microsoft.com/office/drawing/2014/main" id="{904F3258-D779-7B59-C26C-8B68EA4388D6}"/>
              </a:ext>
            </a:extLst>
          </p:cNvPr>
          <p:cNvSpPr/>
          <p:nvPr/>
        </p:nvSpPr>
        <p:spPr>
          <a:xfrm>
            <a:off x="7987135" y="987675"/>
            <a:ext cx="737812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25084D3-7B7C-AD0F-CAA2-45C8C68FB8B3}"/>
              </a:ext>
            </a:extLst>
          </p:cNvPr>
          <p:cNvCxnSpPr/>
          <p:nvPr/>
        </p:nvCxnSpPr>
        <p:spPr>
          <a:xfrm flipV="1">
            <a:off x="5028870" y="1954464"/>
            <a:ext cx="242687" cy="184666"/>
          </a:xfrm>
          <a:prstGeom prst="curved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E725E1-9C8E-6DB8-E4D0-27F704E9B417}"/>
              </a:ext>
            </a:extLst>
          </p:cNvPr>
          <p:cNvSpPr txBox="1"/>
          <p:nvPr/>
        </p:nvSpPr>
        <p:spPr>
          <a:xfrm>
            <a:off x="4613931" y="2091636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1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45FF8149-4EED-B655-54FB-26B2D759A61B}"/>
              </a:ext>
            </a:extLst>
          </p:cNvPr>
          <p:cNvCxnSpPr/>
          <p:nvPr/>
        </p:nvCxnSpPr>
        <p:spPr>
          <a:xfrm flipV="1">
            <a:off x="6298515" y="1954464"/>
            <a:ext cx="242687" cy="184666"/>
          </a:xfrm>
          <a:prstGeom prst="curved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54C211-4923-7238-7276-77B69C1E19B0}"/>
              </a:ext>
            </a:extLst>
          </p:cNvPr>
          <p:cNvSpPr txBox="1"/>
          <p:nvPr/>
        </p:nvSpPr>
        <p:spPr>
          <a:xfrm>
            <a:off x="5883576" y="2091636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2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F0859D5F-E7CB-204D-7B58-7D4F2B11C2FB}"/>
              </a:ext>
            </a:extLst>
          </p:cNvPr>
          <p:cNvCxnSpPr/>
          <p:nvPr/>
        </p:nvCxnSpPr>
        <p:spPr>
          <a:xfrm flipV="1">
            <a:off x="7674709" y="1985311"/>
            <a:ext cx="242687" cy="184666"/>
          </a:xfrm>
          <a:prstGeom prst="curved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210E66D-7FB0-549A-FA8E-0D2751657B53}"/>
              </a:ext>
            </a:extLst>
          </p:cNvPr>
          <p:cNvSpPr txBox="1"/>
          <p:nvPr/>
        </p:nvSpPr>
        <p:spPr>
          <a:xfrm>
            <a:off x="7259770" y="2122483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3</a:t>
            </a:r>
          </a:p>
        </p:txBody>
      </p:sp>
      <p:pic>
        <p:nvPicPr>
          <p:cNvPr id="3" name="Picture 2" descr="\\VBOXSVR\Shared\ATC\mmap1.png">
            <a:extLst>
              <a:ext uri="{FF2B5EF4-FFF2-40B4-BE49-F238E27FC236}">
                <a16:creationId xmlns:a16="http://schemas.microsoft.com/office/drawing/2014/main" id="{9CBF65CF-9EDB-2235-19E1-DA7D77D4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07" y="2897356"/>
            <a:ext cx="5876925" cy="5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VBOXSVR\Shared\ATC\mmap3.png">
            <a:extLst>
              <a:ext uri="{FF2B5EF4-FFF2-40B4-BE49-F238E27FC236}">
                <a16:creationId xmlns:a16="http://schemas.microsoft.com/office/drawing/2014/main" id="{17B415D1-2288-9734-416D-59D143EA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15" y="3539604"/>
            <a:ext cx="5082114" cy="5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\\VBOXSVR\Shared\ATC\mmap5.png">
            <a:extLst>
              <a:ext uri="{FF2B5EF4-FFF2-40B4-BE49-F238E27FC236}">
                <a16:creationId xmlns:a16="http://schemas.microsoft.com/office/drawing/2014/main" id="{A14F0C6E-ADA7-CA98-4CF6-B3895344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30" y="4136941"/>
            <a:ext cx="4946529" cy="5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\\VBOXSVR\Shared\ATC\mmap7.png">
            <a:extLst>
              <a:ext uri="{FF2B5EF4-FFF2-40B4-BE49-F238E27FC236}">
                <a16:creationId xmlns:a16="http://schemas.microsoft.com/office/drawing/2014/main" id="{2870AF9C-0B33-40E6-4038-09B0128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35" y="4826360"/>
            <a:ext cx="5526273" cy="5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502DBE-3A8D-7D45-6071-3DCC16AD97A3}"/>
              </a:ext>
            </a:extLst>
          </p:cNvPr>
          <p:cNvSpPr/>
          <p:nvPr/>
        </p:nvSpPr>
        <p:spPr>
          <a:xfrm>
            <a:off x="0" y="5370360"/>
            <a:ext cx="12192000" cy="96852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VM locks serialize address space operations</a:t>
            </a:r>
          </a:p>
        </p:txBody>
      </p:sp>
    </p:spTree>
    <p:extLst>
      <p:ext uri="{BB962C8B-B14F-4D97-AF65-F5344CB8AC3E}">
        <p14:creationId xmlns:p14="http://schemas.microsoft.com/office/powerpoint/2010/main" val="17907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DaxVM: O(1) MMap </a:t>
            </a:r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  <a:sym typeface="Wingdings" panose="05000000000000000000" pitchFamily="2" charset="2"/>
              </a:rPr>
              <a:t>via pre-populated file tables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25</a:t>
            </a:fld>
            <a:endParaRPr lang="en-US" dirty="0"/>
          </a:p>
        </p:txBody>
      </p:sp>
      <p:sp>
        <p:nvSpPr>
          <p:cNvPr id="160825" name="Rounded Rectangle 120">
            <a:extLst>
              <a:ext uri="{FF2B5EF4-FFF2-40B4-BE49-F238E27FC236}">
                <a16:creationId xmlns:a16="http://schemas.microsoft.com/office/drawing/2014/main" id="{F1957871-2F76-DB19-F0E0-834CC0D073B6}"/>
              </a:ext>
            </a:extLst>
          </p:cNvPr>
          <p:cNvSpPr/>
          <p:nvPr/>
        </p:nvSpPr>
        <p:spPr>
          <a:xfrm>
            <a:off x="9511199" y="2555673"/>
            <a:ext cx="2213198" cy="3489525"/>
          </a:xfrm>
          <a:prstGeom prst="roundRect">
            <a:avLst/>
          </a:prstGeom>
          <a:solidFill>
            <a:srgbClr val="EEDAC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6" name="Rectangle 160825">
            <a:extLst>
              <a:ext uri="{FF2B5EF4-FFF2-40B4-BE49-F238E27FC236}">
                <a16:creationId xmlns:a16="http://schemas.microsoft.com/office/drawing/2014/main" id="{8B2CD23A-C3E9-7C83-9903-1406C35E38EE}"/>
              </a:ext>
            </a:extLst>
          </p:cNvPr>
          <p:cNvSpPr/>
          <p:nvPr/>
        </p:nvSpPr>
        <p:spPr>
          <a:xfrm>
            <a:off x="10367548" y="4168937"/>
            <a:ext cx="381000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7" name="Rectangle 160826">
            <a:extLst>
              <a:ext uri="{FF2B5EF4-FFF2-40B4-BE49-F238E27FC236}">
                <a16:creationId xmlns:a16="http://schemas.microsoft.com/office/drawing/2014/main" id="{8E2715C0-C7CA-CADA-1058-9C2C33814ADA}"/>
              </a:ext>
            </a:extLst>
          </p:cNvPr>
          <p:cNvSpPr/>
          <p:nvPr/>
        </p:nvSpPr>
        <p:spPr>
          <a:xfrm>
            <a:off x="10367548" y="4168937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8" name="Rectangle 160827">
            <a:extLst>
              <a:ext uri="{FF2B5EF4-FFF2-40B4-BE49-F238E27FC236}">
                <a16:creationId xmlns:a16="http://schemas.microsoft.com/office/drawing/2014/main" id="{5917DBB8-8234-F2C0-3716-C693E20B6B87}"/>
              </a:ext>
            </a:extLst>
          </p:cNvPr>
          <p:cNvSpPr/>
          <p:nvPr/>
        </p:nvSpPr>
        <p:spPr>
          <a:xfrm>
            <a:off x="10367548" y="4220996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9" name="Rectangle 160828">
            <a:extLst>
              <a:ext uri="{FF2B5EF4-FFF2-40B4-BE49-F238E27FC236}">
                <a16:creationId xmlns:a16="http://schemas.microsoft.com/office/drawing/2014/main" id="{5138897B-97AE-2AAA-8B1E-AF2E2B4662F3}"/>
              </a:ext>
            </a:extLst>
          </p:cNvPr>
          <p:cNvSpPr/>
          <p:nvPr/>
        </p:nvSpPr>
        <p:spPr>
          <a:xfrm>
            <a:off x="10691424" y="4602152"/>
            <a:ext cx="381000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30" name="Rectangle 160829">
            <a:extLst>
              <a:ext uri="{FF2B5EF4-FFF2-40B4-BE49-F238E27FC236}">
                <a16:creationId xmlns:a16="http://schemas.microsoft.com/office/drawing/2014/main" id="{F28C7B24-9F77-CA47-425C-1360E5869A87}"/>
              </a:ext>
            </a:extLst>
          </p:cNvPr>
          <p:cNvSpPr/>
          <p:nvPr/>
        </p:nvSpPr>
        <p:spPr>
          <a:xfrm>
            <a:off x="10692217" y="4602152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60831" name="Rounded Rectangle 39">
            <a:extLst>
              <a:ext uri="{FF2B5EF4-FFF2-40B4-BE49-F238E27FC236}">
                <a16:creationId xmlns:a16="http://schemas.microsoft.com/office/drawing/2014/main" id="{0CA8DEA2-4085-9E00-A10B-29DF26A68739}"/>
              </a:ext>
            </a:extLst>
          </p:cNvPr>
          <p:cNvSpPr/>
          <p:nvPr/>
        </p:nvSpPr>
        <p:spPr>
          <a:xfrm>
            <a:off x="9884351" y="3902044"/>
            <a:ext cx="1400773" cy="1039876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32" name="Rectangle 160831">
            <a:extLst>
              <a:ext uri="{FF2B5EF4-FFF2-40B4-BE49-F238E27FC236}">
                <a16:creationId xmlns:a16="http://schemas.microsoft.com/office/drawing/2014/main" id="{F922DAB3-DCCD-6AD5-2AB2-710D34A4CB0F}"/>
              </a:ext>
            </a:extLst>
          </p:cNvPr>
          <p:cNvSpPr/>
          <p:nvPr/>
        </p:nvSpPr>
        <p:spPr>
          <a:xfrm>
            <a:off x="10142124" y="4606214"/>
            <a:ext cx="381000" cy="21684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33" name="Rectangle 160832">
            <a:extLst>
              <a:ext uri="{FF2B5EF4-FFF2-40B4-BE49-F238E27FC236}">
                <a16:creationId xmlns:a16="http://schemas.microsoft.com/office/drawing/2014/main" id="{04E39C47-CA74-74AB-C94C-198ACBF5A8BA}"/>
              </a:ext>
            </a:extLst>
          </p:cNvPr>
          <p:cNvSpPr/>
          <p:nvPr/>
        </p:nvSpPr>
        <p:spPr>
          <a:xfrm>
            <a:off x="10142124" y="4610602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0834" name="Rectangle 160833">
            <a:extLst>
              <a:ext uri="{FF2B5EF4-FFF2-40B4-BE49-F238E27FC236}">
                <a16:creationId xmlns:a16="http://schemas.microsoft.com/office/drawing/2014/main" id="{2C350E66-6E7A-13E9-5FD0-6E2B94A50141}"/>
              </a:ext>
            </a:extLst>
          </p:cNvPr>
          <p:cNvSpPr/>
          <p:nvPr/>
        </p:nvSpPr>
        <p:spPr>
          <a:xfrm>
            <a:off x="10142124" y="4663633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60835" name="Rectangle 160834">
            <a:extLst>
              <a:ext uri="{FF2B5EF4-FFF2-40B4-BE49-F238E27FC236}">
                <a16:creationId xmlns:a16="http://schemas.microsoft.com/office/drawing/2014/main" id="{7D71C059-788A-9743-BD82-600477E6D54A}"/>
              </a:ext>
            </a:extLst>
          </p:cNvPr>
          <p:cNvSpPr/>
          <p:nvPr/>
        </p:nvSpPr>
        <p:spPr>
          <a:xfrm>
            <a:off x="10142124" y="4715656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0836" name="Rectangle 160835">
            <a:extLst>
              <a:ext uri="{FF2B5EF4-FFF2-40B4-BE49-F238E27FC236}">
                <a16:creationId xmlns:a16="http://schemas.microsoft.com/office/drawing/2014/main" id="{9A67A700-27EE-8B08-2153-5504D99CF456}"/>
              </a:ext>
            </a:extLst>
          </p:cNvPr>
          <p:cNvSpPr/>
          <p:nvPr/>
        </p:nvSpPr>
        <p:spPr>
          <a:xfrm>
            <a:off x="10142124" y="4766274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60837" name="TextBox 160836">
            <a:extLst>
              <a:ext uri="{FF2B5EF4-FFF2-40B4-BE49-F238E27FC236}">
                <a16:creationId xmlns:a16="http://schemas.microsoft.com/office/drawing/2014/main" id="{2C127CC9-B036-006E-F29D-0C95CEB52434}"/>
              </a:ext>
            </a:extLst>
          </p:cNvPr>
          <p:cNvSpPr txBox="1"/>
          <p:nvPr/>
        </p:nvSpPr>
        <p:spPr>
          <a:xfrm>
            <a:off x="9884351" y="3761098"/>
            <a:ext cx="694421" cy="229225"/>
          </a:xfrm>
          <a:prstGeom prst="rect">
            <a:avLst/>
          </a:prstGeom>
          <a:solidFill>
            <a:srgbClr val="EEDA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Inode1</a:t>
            </a:r>
          </a:p>
        </p:txBody>
      </p:sp>
      <p:sp>
        <p:nvSpPr>
          <p:cNvPr id="160838" name="TextBox 160837">
            <a:extLst>
              <a:ext uri="{FF2B5EF4-FFF2-40B4-BE49-F238E27FC236}">
                <a16:creationId xmlns:a16="http://schemas.microsoft.com/office/drawing/2014/main" id="{80C50429-3404-C536-2AB8-EF378B88EB5B}"/>
              </a:ext>
            </a:extLst>
          </p:cNvPr>
          <p:cNvSpPr txBox="1"/>
          <p:nvPr/>
        </p:nvSpPr>
        <p:spPr>
          <a:xfrm>
            <a:off x="10307704" y="3939712"/>
            <a:ext cx="542136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839" name="TextBox 160838">
            <a:extLst>
              <a:ext uri="{FF2B5EF4-FFF2-40B4-BE49-F238E27FC236}">
                <a16:creationId xmlns:a16="http://schemas.microsoft.com/office/drawing/2014/main" id="{DE43DC0E-7570-0DFF-0A1A-74321A305B3E}"/>
              </a:ext>
            </a:extLst>
          </p:cNvPr>
          <p:cNvSpPr txBox="1"/>
          <p:nvPr/>
        </p:nvSpPr>
        <p:spPr>
          <a:xfrm>
            <a:off x="10125571" y="4376989"/>
            <a:ext cx="453201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PTE</a:t>
            </a:r>
          </a:p>
        </p:txBody>
      </p:sp>
      <p:sp>
        <p:nvSpPr>
          <p:cNvPr id="160840" name="TextBox 160839">
            <a:extLst>
              <a:ext uri="{FF2B5EF4-FFF2-40B4-BE49-F238E27FC236}">
                <a16:creationId xmlns:a16="http://schemas.microsoft.com/office/drawing/2014/main" id="{E5801B5E-2A10-B1F1-618F-558FEE3998C4}"/>
              </a:ext>
            </a:extLst>
          </p:cNvPr>
          <p:cNvSpPr txBox="1"/>
          <p:nvPr/>
        </p:nvSpPr>
        <p:spPr>
          <a:xfrm>
            <a:off x="10684281" y="4381378"/>
            <a:ext cx="453201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PTE</a:t>
            </a:r>
          </a:p>
        </p:txBody>
      </p:sp>
      <p:cxnSp>
        <p:nvCxnSpPr>
          <p:cNvPr id="160841" name="Elbow Connector 65">
            <a:extLst>
              <a:ext uri="{FF2B5EF4-FFF2-40B4-BE49-F238E27FC236}">
                <a16:creationId xmlns:a16="http://schemas.microsoft.com/office/drawing/2014/main" id="{522290BE-6374-9B8D-3496-0AAEEFC81880}"/>
              </a:ext>
            </a:extLst>
          </p:cNvPr>
          <p:cNvCxnSpPr>
            <a:stCxn id="160827" idx="1"/>
            <a:endCxn id="160833" idx="1"/>
          </p:cNvCxnSpPr>
          <p:nvPr/>
        </p:nvCxnSpPr>
        <p:spPr>
          <a:xfrm rot="10800000" flipV="1">
            <a:off x="10142124" y="4194948"/>
            <a:ext cx="225424" cy="441666"/>
          </a:xfrm>
          <a:prstGeom prst="bentConnector3">
            <a:avLst>
              <a:gd name="adj1" fmla="val 153521"/>
            </a:avLst>
          </a:prstGeom>
          <a:noFill/>
          <a:ln w="127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  <a:tailEnd type="arrow"/>
          </a:ln>
          <a:effectLst/>
        </p:spPr>
      </p:cxnSp>
      <p:sp>
        <p:nvSpPr>
          <p:cNvPr id="160842" name="Rounded Rectangle 107">
            <a:extLst>
              <a:ext uri="{FF2B5EF4-FFF2-40B4-BE49-F238E27FC236}">
                <a16:creationId xmlns:a16="http://schemas.microsoft.com/office/drawing/2014/main" id="{70A2DFA3-B11F-D30D-5E0B-EBD5C2E60A3A}"/>
              </a:ext>
            </a:extLst>
          </p:cNvPr>
          <p:cNvSpPr/>
          <p:nvPr/>
        </p:nvSpPr>
        <p:spPr>
          <a:xfrm>
            <a:off x="5781215" y="2613810"/>
            <a:ext cx="3424771" cy="3431389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3" name="Rectangle 160842">
            <a:extLst>
              <a:ext uri="{FF2B5EF4-FFF2-40B4-BE49-F238E27FC236}">
                <a16:creationId xmlns:a16="http://schemas.microsoft.com/office/drawing/2014/main" id="{02C622C4-C5DA-C80F-7A51-6AFABC818AFE}"/>
              </a:ext>
            </a:extLst>
          </p:cNvPr>
          <p:cNvSpPr/>
          <p:nvPr/>
        </p:nvSpPr>
        <p:spPr>
          <a:xfrm>
            <a:off x="5861146" y="2605148"/>
            <a:ext cx="3352074" cy="1532302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Process 1 </a:t>
            </a:r>
          </a:p>
        </p:txBody>
      </p:sp>
      <p:sp>
        <p:nvSpPr>
          <p:cNvPr id="160844" name="Rectangle 160843">
            <a:extLst>
              <a:ext uri="{FF2B5EF4-FFF2-40B4-BE49-F238E27FC236}">
                <a16:creationId xmlns:a16="http://schemas.microsoft.com/office/drawing/2014/main" id="{42EFF783-97BF-94EB-F546-ED19F4396E62}"/>
              </a:ext>
            </a:extLst>
          </p:cNvPr>
          <p:cNvSpPr/>
          <p:nvPr/>
        </p:nvSpPr>
        <p:spPr>
          <a:xfrm>
            <a:off x="7019278" y="3210890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5" name="Rectangle 160844">
            <a:extLst>
              <a:ext uri="{FF2B5EF4-FFF2-40B4-BE49-F238E27FC236}">
                <a16:creationId xmlns:a16="http://schemas.microsoft.com/office/drawing/2014/main" id="{1DEDD6F5-ED76-63F5-354E-92322F5A8627}"/>
              </a:ext>
            </a:extLst>
          </p:cNvPr>
          <p:cNvSpPr/>
          <p:nvPr/>
        </p:nvSpPr>
        <p:spPr>
          <a:xfrm>
            <a:off x="7032465" y="3721658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6" name="Rectangle 160845">
            <a:extLst>
              <a:ext uri="{FF2B5EF4-FFF2-40B4-BE49-F238E27FC236}">
                <a16:creationId xmlns:a16="http://schemas.microsoft.com/office/drawing/2014/main" id="{52445CE7-EB77-DE35-1E9D-6CBA010C84EB}"/>
              </a:ext>
            </a:extLst>
          </p:cNvPr>
          <p:cNvSpPr/>
          <p:nvPr/>
        </p:nvSpPr>
        <p:spPr>
          <a:xfrm>
            <a:off x="7767363" y="3097386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7" name="Rectangle 160846">
            <a:extLst>
              <a:ext uri="{FF2B5EF4-FFF2-40B4-BE49-F238E27FC236}">
                <a16:creationId xmlns:a16="http://schemas.microsoft.com/office/drawing/2014/main" id="{2F9EE4EB-2E10-B7E0-B250-8205ED32B01A}"/>
              </a:ext>
            </a:extLst>
          </p:cNvPr>
          <p:cNvSpPr/>
          <p:nvPr/>
        </p:nvSpPr>
        <p:spPr>
          <a:xfrm>
            <a:off x="8501061" y="3362229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8" name="Rectangle 160847">
            <a:extLst>
              <a:ext uri="{FF2B5EF4-FFF2-40B4-BE49-F238E27FC236}">
                <a16:creationId xmlns:a16="http://schemas.microsoft.com/office/drawing/2014/main" id="{BC5C80BB-F36E-7EFA-AC70-F02EB6F73570}"/>
              </a:ext>
            </a:extLst>
          </p:cNvPr>
          <p:cNvSpPr/>
          <p:nvPr/>
        </p:nvSpPr>
        <p:spPr>
          <a:xfrm>
            <a:off x="8486675" y="2983882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9" name="Rectangle 160848">
            <a:extLst>
              <a:ext uri="{FF2B5EF4-FFF2-40B4-BE49-F238E27FC236}">
                <a16:creationId xmlns:a16="http://schemas.microsoft.com/office/drawing/2014/main" id="{442ED183-3C4C-03BC-F94D-7763CAF652ED}"/>
              </a:ext>
            </a:extLst>
          </p:cNvPr>
          <p:cNvSpPr/>
          <p:nvPr/>
        </p:nvSpPr>
        <p:spPr>
          <a:xfrm>
            <a:off x="7767363" y="3855867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0" name="TextBox 160849">
            <a:extLst>
              <a:ext uri="{FF2B5EF4-FFF2-40B4-BE49-F238E27FC236}">
                <a16:creationId xmlns:a16="http://schemas.microsoft.com/office/drawing/2014/main" id="{3E14356A-F9D3-5654-58DC-3B327FDD0DA7}"/>
              </a:ext>
            </a:extLst>
          </p:cNvPr>
          <p:cNvSpPr txBox="1"/>
          <p:nvPr/>
        </p:nvSpPr>
        <p:spPr>
          <a:xfrm>
            <a:off x="5991290" y="3274595"/>
            <a:ext cx="379148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PGD</a:t>
            </a:r>
          </a:p>
        </p:txBody>
      </p:sp>
      <p:sp>
        <p:nvSpPr>
          <p:cNvPr id="160851" name="TextBox 160850">
            <a:extLst>
              <a:ext uri="{FF2B5EF4-FFF2-40B4-BE49-F238E27FC236}">
                <a16:creationId xmlns:a16="http://schemas.microsoft.com/office/drawing/2014/main" id="{14B1C03D-ADCD-5111-D30C-3F720B652539}"/>
              </a:ext>
            </a:extLst>
          </p:cNvPr>
          <p:cNvSpPr txBox="1"/>
          <p:nvPr/>
        </p:nvSpPr>
        <p:spPr>
          <a:xfrm>
            <a:off x="6972961" y="2992132"/>
            <a:ext cx="380359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PUD</a:t>
            </a:r>
          </a:p>
        </p:txBody>
      </p:sp>
      <p:sp>
        <p:nvSpPr>
          <p:cNvPr id="160852" name="TextBox 160851">
            <a:extLst>
              <a:ext uri="{FF2B5EF4-FFF2-40B4-BE49-F238E27FC236}">
                <a16:creationId xmlns:a16="http://schemas.microsoft.com/office/drawing/2014/main" id="{D6F81D2C-1291-51B7-3B26-82233827BB9A}"/>
              </a:ext>
            </a:extLst>
          </p:cNvPr>
          <p:cNvSpPr txBox="1"/>
          <p:nvPr/>
        </p:nvSpPr>
        <p:spPr>
          <a:xfrm>
            <a:off x="7670892" y="2858198"/>
            <a:ext cx="409412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853" name="TextBox 160852">
            <a:extLst>
              <a:ext uri="{FF2B5EF4-FFF2-40B4-BE49-F238E27FC236}">
                <a16:creationId xmlns:a16="http://schemas.microsoft.com/office/drawing/2014/main" id="{E0E86F3E-A9BD-9704-53B0-9C35824E88EB}"/>
              </a:ext>
            </a:extLst>
          </p:cNvPr>
          <p:cNvSpPr txBox="1"/>
          <p:nvPr/>
        </p:nvSpPr>
        <p:spPr>
          <a:xfrm>
            <a:off x="8419010" y="2747689"/>
            <a:ext cx="342250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PTE</a:t>
            </a:r>
          </a:p>
        </p:txBody>
      </p:sp>
      <p:sp>
        <p:nvSpPr>
          <p:cNvPr id="160854" name="Rectangle 160853">
            <a:extLst>
              <a:ext uri="{FF2B5EF4-FFF2-40B4-BE49-F238E27FC236}">
                <a16:creationId xmlns:a16="http://schemas.microsoft.com/office/drawing/2014/main" id="{97B9A162-BF0F-2586-9E75-2711DDBCA2A5}"/>
              </a:ext>
            </a:extLst>
          </p:cNvPr>
          <p:cNvSpPr/>
          <p:nvPr/>
        </p:nvSpPr>
        <p:spPr>
          <a:xfrm>
            <a:off x="6084175" y="3501137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5" name="TextBox 160854">
            <a:extLst>
              <a:ext uri="{FF2B5EF4-FFF2-40B4-BE49-F238E27FC236}">
                <a16:creationId xmlns:a16="http://schemas.microsoft.com/office/drawing/2014/main" id="{E17C003C-EACB-9CBC-F5CD-9D55E8F72874}"/>
              </a:ext>
            </a:extLst>
          </p:cNvPr>
          <p:cNvSpPr txBox="1"/>
          <p:nvPr/>
        </p:nvSpPr>
        <p:spPr>
          <a:xfrm>
            <a:off x="5818060" y="2823381"/>
            <a:ext cx="763555" cy="253610"/>
          </a:xfrm>
          <a:prstGeom prst="round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mm_struct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60856" name="Straight Arrow Connector 160855">
            <a:extLst>
              <a:ext uri="{FF2B5EF4-FFF2-40B4-BE49-F238E27FC236}">
                <a16:creationId xmlns:a16="http://schemas.microsoft.com/office/drawing/2014/main" id="{CE8934E6-18EA-59F7-EA28-FF54F511EE6F}"/>
              </a:ext>
            </a:extLst>
          </p:cNvPr>
          <p:cNvCxnSpPr>
            <a:stCxn id="160855" idx="2"/>
          </p:cNvCxnSpPr>
          <p:nvPr/>
        </p:nvCxnSpPr>
        <p:spPr>
          <a:xfrm>
            <a:off x="6199838" y="3076991"/>
            <a:ext cx="0" cy="19037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57" name="Rectangle 160856">
            <a:extLst>
              <a:ext uri="{FF2B5EF4-FFF2-40B4-BE49-F238E27FC236}">
                <a16:creationId xmlns:a16="http://schemas.microsoft.com/office/drawing/2014/main" id="{FDC6DD18-C80C-A4A1-4F2B-B4D9F9B18B98}"/>
              </a:ext>
            </a:extLst>
          </p:cNvPr>
          <p:cNvSpPr/>
          <p:nvPr/>
        </p:nvSpPr>
        <p:spPr>
          <a:xfrm>
            <a:off x="8501061" y="3481409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8" name="Rectangle 160857">
            <a:extLst>
              <a:ext uri="{FF2B5EF4-FFF2-40B4-BE49-F238E27FC236}">
                <a16:creationId xmlns:a16="http://schemas.microsoft.com/office/drawing/2014/main" id="{6096E9C8-304C-D2E2-63A8-C4B52B8BAF8F}"/>
              </a:ext>
            </a:extLst>
          </p:cNvPr>
          <p:cNvSpPr/>
          <p:nvPr/>
        </p:nvSpPr>
        <p:spPr>
          <a:xfrm>
            <a:off x="8501061" y="3533432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9" name="Rectangle 160858">
            <a:extLst>
              <a:ext uri="{FF2B5EF4-FFF2-40B4-BE49-F238E27FC236}">
                <a16:creationId xmlns:a16="http://schemas.microsoft.com/office/drawing/2014/main" id="{802D43C2-86A9-6AAB-E847-D2DAB32B9E84}"/>
              </a:ext>
            </a:extLst>
          </p:cNvPr>
          <p:cNvSpPr/>
          <p:nvPr/>
        </p:nvSpPr>
        <p:spPr>
          <a:xfrm>
            <a:off x="7767363" y="3097386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0" name="Rectangle 160859">
            <a:extLst>
              <a:ext uri="{FF2B5EF4-FFF2-40B4-BE49-F238E27FC236}">
                <a16:creationId xmlns:a16="http://schemas.microsoft.com/office/drawing/2014/main" id="{F84C82D1-B1F4-0FB2-7881-39A92C51BF12}"/>
              </a:ext>
            </a:extLst>
          </p:cNvPr>
          <p:cNvSpPr/>
          <p:nvPr/>
        </p:nvSpPr>
        <p:spPr>
          <a:xfrm>
            <a:off x="7767363" y="3146489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1" name="Rectangle 160860">
            <a:extLst>
              <a:ext uri="{FF2B5EF4-FFF2-40B4-BE49-F238E27FC236}">
                <a16:creationId xmlns:a16="http://schemas.microsoft.com/office/drawing/2014/main" id="{D97BF302-FB40-118D-F83E-B89999C464E1}"/>
              </a:ext>
            </a:extLst>
          </p:cNvPr>
          <p:cNvSpPr/>
          <p:nvPr/>
        </p:nvSpPr>
        <p:spPr>
          <a:xfrm>
            <a:off x="7019278" y="3210890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2" name="Rectangle 160861">
            <a:extLst>
              <a:ext uri="{FF2B5EF4-FFF2-40B4-BE49-F238E27FC236}">
                <a16:creationId xmlns:a16="http://schemas.microsoft.com/office/drawing/2014/main" id="{2F667FAD-39EB-1728-7ECC-4694276A65A3}"/>
              </a:ext>
            </a:extLst>
          </p:cNvPr>
          <p:cNvSpPr/>
          <p:nvPr/>
        </p:nvSpPr>
        <p:spPr>
          <a:xfrm>
            <a:off x="7033364" y="3786080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3" name="Rectangle 160862">
            <a:extLst>
              <a:ext uri="{FF2B5EF4-FFF2-40B4-BE49-F238E27FC236}">
                <a16:creationId xmlns:a16="http://schemas.microsoft.com/office/drawing/2014/main" id="{BE3E378B-E2A9-5F5E-1141-D355C60ADA08}"/>
              </a:ext>
            </a:extLst>
          </p:cNvPr>
          <p:cNvSpPr/>
          <p:nvPr/>
        </p:nvSpPr>
        <p:spPr>
          <a:xfrm>
            <a:off x="7767363" y="3932280"/>
            <a:ext cx="287725" cy="52023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4" name="Rectangle 160863">
            <a:extLst>
              <a:ext uri="{FF2B5EF4-FFF2-40B4-BE49-F238E27FC236}">
                <a16:creationId xmlns:a16="http://schemas.microsoft.com/office/drawing/2014/main" id="{51732164-C247-536B-F72B-711C71E575C9}"/>
              </a:ext>
            </a:extLst>
          </p:cNvPr>
          <p:cNvSpPr/>
          <p:nvPr/>
        </p:nvSpPr>
        <p:spPr>
          <a:xfrm>
            <a:off x="6082724" y="3501137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5" name="Rectangle 160864">
            <a:extLst>
              <a:ext uri="{FF2B5EF4-FFF2-40B4-BE49-F238E27FC236}">
                <a16:creationId xmlns:a16="http://schemas.microsoft.com/office/drawing/2014/main" id="{0147DC7E-498E-E0CC-7021-8FEB810351BD}"/>
              </a:ext>
            </a:extLst>
          </p:cNvPr>
          <p:cNvSpPr/>
          <p:nvPr/>
        </p:nvSpPr>
        <p:spPr>
          <a:xfrm>
            <a:off x="6084175" y="3676123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0866" name="Straight Arrow Connector 160865">
            <a:extLst>
              <a:ext uri="{FF2B5EF4-FFF2-40B4-BE49-F238E27FC236}">
                <a16:creationId xmlns:a16="http://schemas.microsoft.com/office/drawing/2014/main" id="{C354D73E-7C8D-16C3-A5EA-E59B841C91CC}"/>
              </a:ext>
            </a:extLst>
          </p:cNvPr>
          <p:cNvCxnSpPr/>
          <p:nvPr/>
        </p:nvCxnSpPr>
        <p:spPr>
          <a:xfrm>
            <a:off x="6371900" y="3702134"/>
            <a:ext cx="661464" cy="29150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67" name="Straight Arrow Connector 160866">
            <a:extLst>
              <a:ext uri="{FF2B5EF4-FFF2-40B4-BE49-F238E27FC236}">
                <a16:creationId xmlns:a16="http://schemas.microsoft.com/office/drawing/2014/main" id="{CEFCF430-7E91-B73B-9AAF-1840380E4633}"/>
              </a:ext>
            </a:extLst>
          </p:cNvPr>
          <p:cNvCxnSpPr>
            <a:endCxn id="160861" idx="1"/>
          </p:cNvCxnSpPr>
          <p:nvPr/>
        </p:nvCxnSpPr>
        <p:spPr>
          <a:xfrm flipV="1">
            <a:off x="6371900" y="3236901"/>
            <a:ext cx="647379" cy="290247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68" name="Straight Arrow Connector 160867">
            <a:extLst>
              <a:ext uri="{FF2B5EF4-FFF2-40B4-BE49-F238E27FC236}">
                <a16:creationId xmlns:a16="http://schemas.microsoft.com/office/drawing/2014/main" id="{6FA179CE-6365-2196-C0BC-FD76C925AFB8}"/>
              </a:ext>
            </a:extLst>
          </p:cNvPr>
          <p:cNvCxnSpPr>
            <a:endCxn id="160859" idx="1"/>
          </p:cNvCxnSpPr>
          <p:nvPr/>
        </p:nvCxnSpPr>
        <p:spPr>
          <a:xfrm flipV="1">
            <a:off x="7307003" y="3123397"/>
            <a:ext cx="460360" cy="113504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69" name="Straight Arrow Connector 160868">
            <a:extLst>
              <a:ext uri="{FF2B5EF4-FFF2-40B4-BE49-F238E27FC236}">
                <a16:creationId xmlns:a16="http://schemas.microsoft.com/office/drawing/2014/main" id="{5DFC5D14-1436-1EE2-8C14-1378DBEB4E49}"/>
              </a:ext>
            </a:extLst>
          </p:cNvPr>
          <p:cNvCxnSpPr>
            <a:stCxn id="160862" idx="3"/>
          </p:cNvCxnSpPr>
          <p:nvPr/>
        </p:nvCxnSpPr>
        <p:spPr>
          <a:xfrm>
            <a:off x="7321089" y="3812091"/>
            <a:ext cx="435800" cy="51816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70" name="Straight Arrow Connector 160869">
            <a:extLst>
              <a:ext uri="{FF2B5EF4-FFF2-40B4-BE49-F238E27FC236}">
                <a16:creationId xmlns:a16="http://schemas.microsoft.com/office/drawing/2014/main" id="{6EAE4A62-7B07-5618-5D7B-8A70F664A476}"/>
              </a:ext>
            </a:extLst>
          </p:cNvPr>
          <p:cNvCxnSpPr/>
          <p:nvPr/>
        </p:nvCxnSpPr>
        <p:spPr>
          <a:xfrm flipV="1">
            <a:off x="8055088" y="2983882"/>
            <a:ext cx="431587" cy="139515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71" name="Straight Arrow Connector 160870">
            <a:extLst>
              <a:ext uri="{FF2B5EF4-FFF2-40B4-BE49-F238E27FC236}">
                <a16:creationId xmlns:a16="http://schemas.microsoft.com/office/drawing/2014/main" id="{DC8386C5-D9E2-8EAE-4DF7-1F6FC9F370CA}"/>
              </a:ext>
            </a:extLst>
          </p:cNvPr>
          <p:cNvCxnSpPr>
            <a:stCxn id="160860" idx="3"/>
          </p:cNvCxnSpPr>
          <p:nvPr/>
        </p:nvCxnSpPr>
        <p:spPr>
          <a:xfrm>
            <a:off x="8055088" y="3172501"/>
            <a:ext cx="445973" cy="189728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60872" name="Rectangle 160871">
            <a:extLst>
              <a:ext uri="{FF2B5EF4-FFF2-40B4-BE49-F238E27FC236}">
                <a16:creationId xmlns:a16="http://schemas.microsoft.com/office/drawing/2014/main" id="{250DF36B-6ADE-39BB-A560-61C5C453E313}"/>
              </a:ext>
            </a:extLst>
          </p:cNvPr>
          <p:cNvSpPr/>
          <p:nvPr/>
        </p:nvSpPr>
        <p:spPr>
          <a:xfrm>
            <a:off x="8486675" y="2983882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3" name="Rectangle 160872">
            <a:extLst>
              <a:ext uri="{FF2B5EF4-FFF2-40B4-BE49-F238E27FC236}">
                <a16:creationId xmlns:a16="http://schemas.microsoft.com/office/drawing/2014/main" id="{06922607-DBB5-B340-DACA-C65AA05CD717}"/>
              </a:ext>
            </a:extLst>
          </p:cNvPr>
          <p:cNvSpPr/>
          <p:nvPr/>
        </p:nvSpPr>
        <p:spPr>
          <a:xfrm>
            <a:off x="8486675" y="3071375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4" name="Rectangle 160873">
            <a:extLst>
              <a:ext uri="{FF2B5EF4-FFF2-40B4-BE49-F238E27FC236}">
                <a16:creationId xmlns:a16="http://schemas.microsoft.com/office/drawing/2014/main" id="{8D2FB515-D981-0308-51DF-07103E464948}"/>
              </a:ext>
            </a:extLst>
          </p:cNvPr>
          <p:cNvSpPr/>
          <p:nvPr/>
        </p:nvSpPr>
        <p:spPr>
          <a:xfrm>
            <a:off x="8486675" y="3155700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5" name="Rectangle 160874">
            <a:extLst>
              <a:ext uri="{FF2B5EF4-FFF2-40B4-BE49-F238E27FC236}">
                <a16:creationId xmlns:a16="http://schemas.microsoft.com/office/drawing/2014/main" id="{E3E74228-C5D5-4933-BF52-94C64FB567DD}"/>
              </a:ext>
            </a:extLst>
          </p:cNvPr>
          <p:cNvSpPr/>
          <p:nvPr/>
        </p:nvSpPr>
        <p:spPr>
          <a:xfrm>
            <a:off x="5862952" y="4397537"/>
            <a:ext cx="3352074" cy="1532302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Process 2 </a:t>
            </a:r>
          </a:p>
        </p:txBody>
      </p:sp>
      <p:sp>
        <p:nvSpPr>
          <p:cNvPr id="160876" name="Rectangle 160875">
            <a:extLst>
              <a:ext uri="{FF2B5EF4-FFF2-40B4-BE49-F238E27FC236}">
                <a16:creationId xmlns:a16="http://schemas.microsoft.com/office/drawing/2014/main" id="{6FC02C9B-8646-3A20-5E93-9B8C7FC5568A}"/>
              </a:ext>
            </a:extLst>
          </p:cNvPr>
          <p:cNvSpPr/>
          <p:nvPr/>
        </p:nvSpPr>
        <p:spPr>
          <a:xfrm>
            <a:off x="6082714" y="5299007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7" name="Rectangle 160876">
            <a:extLst>
              <a:ext uri="{FF2B5EF4-FFF2-40B4-BE49-F238E27FC236}">
                <a16:creationId xmlns:a16="http://schemas.microsoft.com/office/drawing/2014/main" id="{45E2D8B3-5131-F3B0-1219-1B41809525F7}"/>
              </a:ext>
            </a:extLst>
          </p:cNvPr>
          <p:cNvSpPr/>
          <p:nvPr/>
        </p:nvSpPr>
        <p:spPr>
          <a:xfrm>
            <a:off x="7023814" y="4958495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8" name="Rectangle 160877">
            <a:extLst>
              <a:ext uri="{FF2B5EF4-FFF2-40B4-BE49-F238E27FC236}">
                <a16:creationId xmlns:a16="http://schemas.microsoft.com/office/drawing/2014/main" id="{3224ABAC-C100-3FD9-2DB0-B5793830358D}"/>
              </a:ext>
            </a:extLst>
          </p:cNvPr>
          <p:cNvSpPr/>
          <p:nvPr/>
        </p:nvSpPr>
        <p:spPr>
          <a:xfrm>
            <a:off x="7037001" y="5526014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9" name="Rectangle 160878">
            <a:extLst>
              <a:ext uri="{FF2B5EF4-FFF2-40B4-BE49-F238E27FC236}">
                <a16:creationId xmlns:a16="http://schemas.microsoft.com/office/drawing/2014/main" id="{DC0F81D8-0C2E-64D0-8501-9EB6430C422F}"/>
              </a:ext>
            </a:extLst>
          </p:cNvPr>
          <p:cNvSpPr/>
          <p:nvPr/>
        </p:nvSpPr>
        <p:spPr>
          <a:xfrm>
            <a:off x="7771899" y="4901743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0" name="TextBox 160879">
            <a:extLst>
              <a:ext uri="{FF2B5EF4-FFF2-40B4-BE49-F238E27FC236}">
                <a16:creationId xmlns:a16="http://schemas.microsoft.com/office/drawing/2014/main" id="{861C01E5-AD7D-9F70-EAF4-5575538D3C37}"/>
              </a:ext>
            </a:extLst>
          </p:cNvPr>
          <p:cNvSpPr txBox="1"/>
          <p:nvPr/>
        </p:nvSpPr>
        <p:spPr>
          <a:xfrm>
            <a:off x="5991290" y="5079000"/>
            <a:ext cx="379148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PGD</a:t>
            </a:r>
          </a:p>
        </p:txBody>
      </p:sp>
      <p:sp>
        <p:nvSpPr>
          <p:cNvPr id="160881" name="TextBox 160880">
            <a:extLst>
              <a:ext uri="{FF2B5EF4-FFF2-40B4-BE49-F238E27FC236}">
                <a16:creationId xmlns:a16="http://schemas.microsoft.com/office/drawing/2014/main" id="{0E5215D4-1A59-E3D9-9CA7-9104A4EEECBC}"/>
              </a:ext>
            </a:extLst>
          </p:cNvPr>
          <p:cNvSpPr txBox="1"/>
          <p:nvPr/>
        </p:nvSpPr>
        <p:spPr>
          <a:xfrm>
            <a:off x="6972961" y="4752193"/>
            <a:ext cx="380359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PUD</a:t>
            </a:r>
          </a:p>
        </p:txBody>
      </p:sp>
      <p:sp>
        <p:nvSpPr>
          <p:cNvPr id="160882" name="TextBox 160881">
            <a:extLst>
              <a:ext uri="{FF2B5EF4-FFF2-40B4-BE49-F238E27FC236}">
                <a16:creationId xmlns:a16="http://schemas.microsoft.com/office/drawing/2014/main" id="{7639D78A-348E-E1C6-5CDC-423EFF04BADE}"/>
              </a:ext>
            </a:extLst>
          </p:cNvPr>
          <p:cNvSpPr txBox="1"/>
          <p:nvPr/>
        </p:nvSpPr>
        <p:spPr>
          <a:xfrm>
            <a:off x="7657097" y="4678827"/>
            <a:ext cx="409412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883" name="TextBox 160882">
            <a:extLst>
              <a:ext uri="{FF2B5EF4-FFF2-40B4-BE49-F238E27FC236}">
                <a16:creationId xmlns:a16="http://schemas.microsoft.com/office/drawing/2014/main" id="{663130AD-177E-B401-838F-F120B23ED003}"/>
              </a:ext>
            </a:extLst>
          </p:cNvPr>
          <p:cNvSpPr txBox="1"/>
          <p:nvPr/>
        </p:nvSpPr>
        <p:spPr>
          <a:xfrm>
            <a:off x="5841570" y="4580109"/>
            <a:ext cx="763555" cy="253610"/>
          </a:xfrm>
          <a:prstGeom prst="round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mm_struct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60884" name="Straight Arrow Connector 160883">
            <a:extLst>
              <a:ext uri="{FF2B5EF4-FFF2-40B4-BE49-F238E27FC236}">
                <a16:creationId xmlns:a16="http://schemas.microsoft.com/office/drawing/2014/main" id="{F9C1B7D3-370F-7E3B-4802-3B5F4DCBB1CC}"/>
              </a:ext>
            </a:extLst>
          </p:cNvPr>
          <p:cNvCxnSpPr/>
          <p:nvPr/>
        </p:nvCxnSpPr>
        <p:spPr>
          <a:xfrm flipH="1">
            <a:off x="6223348" y="4863793"/>
            <a:ext cx="3228" cy="2446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85" name="Rectangle 160884">
            <a:extLst>
              <a:ext uri="{FF2B5EF4-FFF2-40B4-BE49-F238E27FC236}">
                <a16:creationId xmlns:a16="http://schemas.microsoft.com/office/drawing/2014/main" id="{40D2E918-A9D0-6013-D783-986974D04307}"/>
              </a:ext>
            </a:extLst>
          </p:cNvPr>
          <p:cNvSpPr/>
          <p:nvPr/>
        </p:nvSpPr>
        <p:spPr>
          <a:xfrm>
            <a:off x="7771899" y="5034741"/>
            <a:ext cx="287725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6" name="Rectangle 160885">
            <a:extLst>
              <a:ext uri="{FF2B5EF4-FFF2-40B4-BE49-F238E27FC236}">
                <a16:creationId xmlns:a16="http://schemas.microsoft.com/office/drawing/2014/main" id="{F0D6C25D-35DD-E9B7-5E55-6C15C7477F2E}"/>
              </a:ext>
            </a:extLst>
          </p:cNvPr>
          <p:cNvSpPr/>
          <p:nvPr/>
        </p:nvSpPr>
        <p:spPr>
          <a:xfrm>
            <a:off x="7023814" y="5019346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7" name="Rectangle 160886">
            <a:extLst>
              <a:ext uri="{FF2B5EF4-FFF2-40B4-BE49-F238E27FC236}">
                <a16:creationId xmlns:a16="http://schemas.microsoft.com/office/drawing/2014/main" id="{02651A8E-2F79-5F88-AEBC-EECD29C5896D}"/>
              </a:ext>
            </a:extLst>
          </p:cNvPr>
          <p:cNvSpPr/>
          <p:nvPr/>
        </p:nvSpPr>
        <p:spPr>
          <a:xfrm>
            <a:off x="7036592" y="5524226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8" name="Rectangle 160887">
            <a:extLst>
              <a:ext uri="{FF2B5EF4-FFF2-40B4-BE49-F238E27FC236}">
                <a16:creationId xmlns:a16="http://schemas.microsoft.com/office/drawing/2014/main" id="{659D6C6D-93B3-A7C7-E369-0F503B9965B5}"/>
              </a:ext>
            </a:extLst>
          </p:cNvPr>
          <p:cNvSpPr/>
          <p:nvPr/>
        </p:nvSpPr>
        <p:spPr>
          <a:xfrm>
            <a:off x="7037001" y="5617393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9" name="Rectangle 160888">
            <a:extLst>
              <a:ext uri="{FF2B5EF4-FFF2-40B4-BE49-F238E27FC236}">
                <a16:creationId xmlns:a16="http://schemas.microsoft.com/office/drawing/2014/main" id="{F5820BC8-1B42-D9D6-5A47-B8FD811B7189}"/>
              </a:ext>
            </a:extLst>
          </p:cNvPr>
          <p:cNvSpPr/>
          <p:nvPr/>
        </p:nvSpPr>
        <p:spPr>
          <a:xfrm>
            <a:off x="6082714" y="5377661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90" name="Rectangle 160889">
            <a:extLst>
              <a:ext uri="{FF2B5EF4-FFF2-40B4-BE49-F238E27FC236}">
                <a16:creationId xmlns:a16="http://schemas.microsoft.com/office/drawing/2014/main" id="{5DC32FE3-D014-3CC1-ADF4-E1A47EA70581}"/>
              </a:ext>
            </a:extLst>
          </p:cNvPr>
          <p:cNvSpPr/>
          <p:nvPr/>
        </p:nvSpPr>
        <p:spPr>
          <a:xfrm>
            <a:off x="6082714" y="5429007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0891" name="Straight Arrow Connector 160890">
            <a:extLst>
              <a:ext uri="{FF2B5EF4-FFF2-40B4-BE49-F238E27FC236}">
                <a16:creationId xmlns:a16="http://schemas.microsoft.com/office/drawing/2014/main" id="{E740547D-2BFC-494D-A918-7BDB27B84BB6}"/>
              </a:ext>
            </a:extLst>
          </p:cNvPr>
          <p:cNvCxnSpPr>
            <a:stCxn id="160889" idx="3"/>
            <a:endCxn id="160886" idx="1"/>
          </p:cNvCxnSpPr>
          <p:nvPr/>
        </p:nvCxnSpPr>
        <p:spPr>
          <a:xfrm flipV="1">
            <a:off x="6370438" y="5045357"/>
            <a:ext cx="653376" cy="358315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92" name="Straight Arrow Connector 160891">
            <a:extLst>
              <a:ext uri="{FF2B5EF4-FFF2-40B4-BE49-F238E27FC236}">
                <a16:creationId xmlns:a16="http://schemas.microsoft.com/office/drawing/2014/main" id="{8767C847-C947-E11F-58E4-8A2AB89673DA}"/>
              </a:ext>
            </a:extLst>
          </p:cNvPr>
          <p:cNvCxnSpPr>
            <a:stCxn id="160890" idx="3"/>
            <a:endCxn id="160887" idx="1"/>
          </p:cNvCxnSpPr>
          <p:nvPr/>
        </p:nvCxnSpPr>
        <p:spPr>
          <a:xfrm>
            <a:off x="6370438" y="5455019"/>
            <a:ext cx="666153" cy="95219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93" name="Straight Arrow Connector 160892">
            <a:extLst>
              <a:ext uri="{FF2B5EF4-FFF2-40B4-BE49-F238E27FC236}">
                <a16:creationId xmlns:a16="http://schemas.microsoft.com/office/drawing/2014/main" id="{09D5FB75-1212-2F11-229C-93B22CD3B243}"/>
              </a:ext>
            </a:extLst>
          </p:cNvPr>
          <p:cNvCxnSpPr/>
          <p:nvPr/>
        </p:nvCxnSpPr>
        <p:spPr>
          <a:xfrm flipV="1">
            <a:off x="7311348" y="4901743"/>
            <a:ext cx="460551" cy="139516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94" name="Straight Arrow Connector 160893">
            <a:extLst>
              <a:ext uri="{FF2B5EF4-FFF2-40B4-BE49-F238E27FC236}">
                <a16:creationId xmlns:a16="http://schemas.microsoft.com/office/drawing/2014/main" id="{20113B9B-E023-9FCE-235D-3FFEC87D62F0}"/>
              </a:ext>
            </a:extLst>
          </p:cNvPr>
          <p:cNvCxnSpPr>
            <a:stCxn id="160863" idx="3"/>
            <a:endCxn id="160833" idx="1"/>
          </p:cNvCxnSpPr>
          <p:nvPr/>
        </p:nvCxnSpPr>
        <p:spPr>
          <a:xfrm>
            <a:off x="8055088" y="3958292"/>
            <a:ext cx="2087036" cy="678322"/>
          </a:xfrm>
          <a:prstGeom prst="straightConnector1">
            <a:avLst/>
          </a:prstGeom>
          <a:noFill/>
          <a:ln w="2286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95" name="Straight Arrow Connector 160894">
            <a:extLst>
              <a:ext uri="{FF2B5EF4-FFF2-40B4-BE49-F238E27FC236}">
                <a16:creationId xmlns:a16="http://schemas.microsoft.com/office/drawing/2014/main" id="{D85CCF0B-DDAE-596E-277C-C9F2628ECFC3}"/>
              </a:ext>
            </a:extLst>
          </p:cNvPr>
          <p:cNvCxnSpPr>
            <a:stCxn id="160885" idx="3"/>
            <a:endCxn id="160833" idx="1"/>
          </p:cNvCxnSpPr>
          <p:nvPr/>
        </p:nvCxnSpPr>
        <p:spPr>
          <a:xfrm flipV="1">
            <a:off x="8059624" y="4636614"/>
            <a:ext cx="2082500" cy="424139"/>
          </a:xfrm>
          <a:prstGeom prst="straightConnector1">
            <a:avLst/>
          </a:prstGeom>
          <a:noFill/>
          <a:ln w="2286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160896" name="Group 160895">
            <a:extLst>
              <a:ext uri="{FF2B5EF4-FFF2-40B4-BE49-F238E27FC236}">
                <a16:creationId xmlns:a16="http://schemas.microsoft.com/office/drawing/2014/main" id="{F7F92486-DEEE-F421-9F2B-A785A0530D32}"/>
              </a:ext>
            </a:extLst>
          </p:cNvPr>
          <p:cNvGrpSpPr/>
          <p:nvPr/>
        </p:nvGrpSpPr>
        <p:grpSpPr>
          <a:xfrm>
            <a:off x="8436837" y="4956888"/>
            <a:ext cx="1561646" cy="608187"/>
            <a:chOff x="7247022" y="4409738"/>
            <a:chExt cx="1561646" cy="608187"/>
          </a:xfrm>
        </p:grpSpPr>
        <p:sp>
          <p:nvSpPr>
            <p:cNvPr id="160897" name="TextBox 160896">
              <a:extLst>
                <a:ext uri="{FF2B5EF4-FFF2-40B4-BE49-F238E27FC236}">
                  <a16:creationId xmlns:a16="http://schemas.microsoft.com/office/drawing/2014/main" id="{61498A4C-BAA5-CA7F-298D-59B8DAC73A38}"/>
                </a:ext>
              </a:extLst>
            </p:cNvPr>
            <p:cNvSpPr txBox="1"/>
            <p:nvPr/>
          </p:nvSpPr>
          <p:spPr>
            <a:xfrm>
              <a:off x="7247022" y="4409738"/>
              <a:ext cx="156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DaxVM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shared</a:t>
              </a:r>
            </a:p>
          </p:txBody>
        </p:sp>
        <p:sp>
          <p:nvSpPr>
            <p:cNvPr id="160898" name="TextBox 160897">
              <a:extLst>
                <a:ext uri="{FF2B5EF4-FFF2-40B4-BE49-F238E27FC236}">
                  <a16:creationId xmlns:a16="http://schemas.microsoft.com/office/drawing/2014/main" id="{23AB253E-A1C4-8DA9-8C22-D73A457A3C64}"/>
                </a:ext>
              </a:extLst>
            </p:cNvPr>
            <p:cNvSpPr txBox="1"/>
            <p:nvPr/>
          </p:nvSpPr>
          <p:spPr>
            <a:xfrm>
              <a:off x="7574259" y="4648593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mapping</a:t>
              </a:r>
            </a:p>
          </p:txBody>
        </p:sp>
      </p:grpSp>
      <p:sp>
        <p:nvSpPr>
          <p:cNvPr id="160899" name="TextBox 160898">
            <a:extLst>
              <a:ext uri="{FF2B5EF4-FFF2-40B4-BE49-F238E27FC236}">
                <a16:creationId xmlns:a16="http://schemas.microsoft.com/office/drawing/2014/main" id="{14D1BE63-EEB3-E43D-842F-19B0D871D538}"/>
              </a:ext>
            </a:extLst>
          </p:cNvPr>
          <p:cNvSpPr txBox="1"/>
          <p:nvPr/>
        </p:nvSpPr>
        <p:spPr>
          <a:xfrm>
            <a:off x="10039515" y="5037537"/>
            <a:ext cx="123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File System</a:t>
            </a:r>
          </a:p>
        </p:txBody>
      </p:sp>
      <p:sp>
        <p:nvSpPr>
          <p:cNvPr id="160900" name="TextBox 160899">
            <a:extLst>
              <a:ext uri="{FF2B5EF4-FFF2-40B4-BE49-F238E27FC236}">
                <a16:creationId xmlns:a16="http://schemas.microsoft.com/office/drawing/2014/main" id="{C34BCDEC-6F15-3F4C-8078-DE0420694207}"/>
              </a:ext>
            </a:extLst>
          </p:cNvPr>
          <p:cNvSpPr txBox="1"/>
          <p:nvPr/>
        </p:nvSpPr>
        <p:spPr>
          <a:xfrm>
            <a:off x="7461540" y="4923893"/>
            <a:ext cx="409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RW</a:t>
            </a:r>
          </a:p>
        </p:txBody>
      </p:sp>
      <p:sp>
        <p:nvSpPr>
          <p:cNvPr id="160901" name="TextBox 160900">
            <a:extLst>
              <a:ext uri="{FF2B5EF4-FFF2-40B4-BE49-F238E27FC236}">
                <a16:creationId xmlns:a16="http://schemas.microsoft.com/office/drawing/2014/main" id="{F944071B-A2C4-C63B-09B5-4E61848D13AB}"/>
              </a:ext>
            </a:extLst>
          </p:cNvPr>
          <p:cNvSpPr txBox="1"/>
          <p:nvPr/>
        </p:nvSpPr>
        <p:spPr>
          <a:xfrm>
            <a:off x="7493600" y="3822110"/>
            <a:ext cx="37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RO</a:t>
            </a:r>
          </a:p>
        </p:txBody>
      </p:sp>
      <p:sp>
        <p:nvSpPr>
          <p:cNvPr id="160902" name="TextBox 160901">
            <a:extLst>
              <a:ext uri="{FF2B5EF4-FFF2-40B4-BE49-F238E27FC236}">
                <a16:creationId xmlns:a16="http://schemas.microsoft.com/office/drawing/2014/main" id="{4B59D5EE-3B7A-F850-6301-5309ADC80337}"/>
              </a:ext>
            </a:extLst>
          </p:cNvPr>
          <p:cNvSpPr txBox="1"/>
          <p:nvPr/>
        </p:nvSpPr>
        <p:spPr>
          <a:xfrm>
            <a:off x="10364770" y="1504316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Space</a:t>
            </a:r>
          </a:p>
        </p:txBody>
      </p:sp>
      <p:sp>
        <p:nvSpPr>
          <p:cNvPr id="160903" name="TextBox 160902">
            <a:extLst>
              <a:ext uri="{FF2B5EF4-FFF2-40B4-BE49-F238E27FC236}">
                <a16:creationId xmlns:a16="http://schemas.microsoft.com/office/drawing/2014/main" id="{050DFFC4-B810-9B02-3C2E-4BDED6AFD969}"/>
              </a:ext>
            </a:extLst>
          </p:cNvPr>
          <p:cNvSpPr txBox="1"/>
          <p:nvPr/>
        </p:nvSpPr>
        <p:spPr>
          <a:xfrm>
            <a:off x="8458200" y="2171947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</a:t>
            </a:r>
          </a:p>
        </p:txBody>
      </p:sp>
      <p:graphicFrame>
        <p:nvGraphicFramePr>
          <p:cNvPr id="160904" name="Table 160903">
            <a:extLst>
              <a:ext uri="{FF2B5EF4-FFF2-40B4-BE49-F238E27FC236}">
                <a16:creationId xmlns:a16="http://schemas.microsoft.com/office/drawing/2014/main" id="{B4A67113-2834-876A-AB49-E14C30258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00073"/>
              </p:ext>
            </p:extLst>
          </p:nvPr>
        </p:nvGraphicFramePr>
        <p:xfrm>
          <a:off x="6597550" y="1627024"/>
          <a:ext cx="3454836" cy="435456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35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0905" name="Rectangle 160904">
            <a:extLst>
              <a:ext uri="{FF2B5EF4-FFF2-40B4-BE49-F238E27FC236}">
                <a16:creationId xmlns:a16="http://schemas.microsoft.com/office/drawing/2014/main" id="{3D3AF858-40F0-5636-72BC-6A66D57D895B}"/>
              </a:ext>
            </a:extLst>
          </p:cNvPr>
          <p:cNvSpPr/>
          <p:nvPr/>
        </p:nvSpPr>
        <p:spPr>
          <a:xfrm>
            <a:off x="10168420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60906" name="Rectangle 160905">
            <a:extLst>
              <a:ext uri="{FF2B5EF4-FFF2-40B4-BE49-F238E27FC236}">
                <a16:creationId xmlns:a16="http://schemas.microsoft.com/office/drawing/2014/main" id="{D0554686-E3EC-9BD9-376E-812A9402F990}"/>
              </a:ext>
            </a:extLst>
          </p:cNvPr>
          <p:cNvSpPr/>
          <p:nvPr/>
        </p:nvSpPr>
        <p:spPr>
          <a:xfrm>
            <a:off x="10429143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0907" name="Rectangle 160906">
            <a:extLst>
              <a:ext uri="{FF2B5EF4-FFF2-40B4-BE49-F238E27FC236}">
                <a16:creationId xmlns:a16="http://schemas.microsoft.com/office/drawing/2014/main" id="{D0640DB8-4FA6-3E1A-B0B5-9CD11AAB4E61}"/>
              </a:ext>
            </a:extLst>
          </p:cNvPr>
          <p:cNvSpPr/>
          <p:nvPr/>
        </p:nvSpPr>
        <p:spPr>
          <a:xfrm>
            <a:off x="10686953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60908" name="Rectangle 160907">
            <a:extLst>
              <a:ext uri="{FF2B5EF4-FFF2-40B4-BE49-F238E27FC236}">
                <a16:creationId xmlns:a16="http://schemas.microsoft.com/office/drawing/2014/main" id="{E3679CD0-0A8C-FEC7-E417-92F3275A5D7C}"/>
              </a:ext>
            </a:extLst>
          </p:cNvPr>
          <p:cNvSpPr/>
          <p:nvPr/>
        </p:nvSpPr>
        <p:spPr>
          <a:xfrm>
            <a:off x="10947676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60909" name="Rectangle 160908">
            <a:extLst>
              <a:ext uri="{FF2B5EF4-FFF2-40B4-BE49-F238E27FC236}">
                <a16:creationId xmlns:a16="http://schemas.microsoft.com/office/drawing/2014/main" id="{839497DA-578E-A6B4-9417-5327C6A800FE}"/>
              </a:ext>
            </a:extLst>
          </p:cNvPr>
          <p:cNvSpPr/>
          <p:nvPr/>
        </p:nvSpPr>
        <p:spPr>
          <a:xfrm>
            <a:off x="9910610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0910" name="Rounded Rectangle 116">
            <a:extLst>
              <a:ext uri="{FF2B5EF4-FFF2-40B4-BE49-F238E27FC236}">
                <a16:creationId xmlns:a16="http://schemas.microsoft.com/office/drawing/2014/main" id="{07212D16-93A3-A593-ED68-F56B10745315}"/>
              </a:ext>
            </a:extLst>
          </p:cNvPr>
          <p:cNvSpPr/>
          <p:nvPr/>
        </p:nvSpPr>
        <p:spPr>
          <a:xfrm>
            <a:off x="8077199" y="1504316"/>
            <a:ext cx="1237615" cy="663692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11" name="TextBox 160910">
            <a:extLst>
              <a:ext uri="{FF2B5EF4-FFF2-40B4-BE49-F238E27FC236}">
                <a16:creationId xmlns:a16="http://schemas.microsoft.com/office/drawing/2014/main" id="{FE341352-A240-F156-3FE4-EE98DE90E62D}"/>
              </a:ext>
            </a:extLst>
          </p:cNvPr>
          <p:cNvSpPr txBox="1"/>
          <p:nvPr/>
        </p:nvSpPr>
        <p:spPr>
          <a:xfrm>
            <a:off x="311955" y="1894030"/>
            <a:ext cx="553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File system maintains persistent pre-populated page tables per file</a:t>
            </a:r>
          </a:p>
        </p:txBody>
      </p:sp>
      <p:sp>
        <p:nvSpPr>
          <p:cNvPr id="160912" name="TextBox 160911">
            <a:extLst>
              <a:ext uri="{FF2B5EF4-FFF2-40B4-BE49-F238E27FC236}">
                <a16:creationId xmlns:a16="http://schemas.microsoft.com/office/drawing/2014/main" id="{8387D60D-D203-295F-410D-3935536D3B50}"/>
              </a:ext>
            </a:extLst>
          </p:cNvPr>
          <p:cNvSpPr txBox="1"/>
          <p:nvPr/>
        </p:nvSpPr>
        <p:spPr>
          <a:xfrm>
            <a:off x="9737877" y="2620214"/>
            <a:ext cx="17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File 1 Data Pages</a:t>
            </a:r>
          </a:p>
        </p:txBody>
      </p:sp>
      <p:sp>
        <p:nvSpPr>
          <p:cNvPr id="160913" name="TextBox 160912">
            <a:extLst>
              <a:ext uri="{FF2B5EF4-FFF2-40B4-BE49-F238E27FC236}">
                <a16:creationId xmlns:a16="http://schemas.microsoft.com/office/drawing/2014/main" id="{C90BF5B2-ACD9-D9B2-D5E3-11389F6E0B31}"/>
              </a:ext>
            </a:extLst>
          </p:cNvPr>
          <p:cNvSpPr txBox="1"/>
          <p:nvPr/>
        </p:nvSpPr>
        <p:spPr>
          <a:xfrm>
            <a:off x="11072424" y="4035447"/>
            <a:ext cx="647816" cy="307777"/>
          </a:xfrm>
          <a:prstGeom prst="rect">
            <a:avLst/>
          </a:prstGeom>
          <a:solidFill>
            <a:srgbClr val="EEDAC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Offset</a:t>
            </a:r>
          </a:p>
        </p:txBody>
      </p:sp>
      <p:cxnSp>
        <p:nvCxnSpPr>
          <p:cNvPr id="160914" name="Straight Arrow Connector 160913">
            <a:extLst>
              <a:ext uri="{FF2B5EF4-FFF2-40B4-BE49-F238E27FC236}">
                <a16:creationId xmlns:a16="http://schemas.microsoft.com/office/drawing/2014/main" id="{E4F4B129-D1A6-A77D-181C-FBE47BC1D0DF}"/>
              </a:ext>
            </a:extLst>
          </p:cNvPr>
          <p:cNvCxnSpPr>
            <a:stCxn id="160913" idx="1"/>
            <a:endCxn id="160827" idx="3"/>
          </p:cNvCxnSpPr>
          <p:nvPr/>
        </p:nvCxnSpPr>
        <p:spPr>
          <a:xfrm flipH="1">
            <a:off x="10748548" y="4189336"/>
            <a:ext cx="323876" cy="561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915" name="Elbow Connector 64">
            <a:extLst>
              <a:ext uri="{FF2B5EF4-FFF2-40B4-BE49-F238E27FC236}">
                <a16:creationId xmlns:a16="http://schemas.microsoft.com/office/drawing/2014/main" id="{DD303917-0DFF-4F30-54A2-70B4C971C617}"/>
              </a:ext>
            </a:extLst>
          </p:cNvPr>
          <p:cNvCxnSpPr>
            <a:stCxn id="160828" idx="3"/>
            <a:endCxn id="160830" idx="3"/>
          </p:cNvCxnSpPr>
          <p:nvPr/>
        </p:nvCxnSpPr>
        <p:spPr>
          <a:xfrm>
            <a:off x="10748548" y="4247007"/>
            <a:ext cx="324669" cy="381156"/>
          </a:xfrm>
          <a:prstGeom prst="bentConnector3">
            <a:avLst>
              <a:gd name="adj1" fmla="val 130805"/>
            </a:avLst>
          </a:prstGeom>
          <a:noFill/>
          <a:ln w="127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  <a:tailEnd type="arrow"/>
          </a:ln>
          <a:effectLst/>
        </p:spPr>
      </p:cxnSp>
      <p:sp>
        <p:nvSpPr>
          <p:cNvPr id="160916" name="TextBox 160915">
            <a:extLst>
              <a:ext uri="{FF2B5EF4-FFF2-40B4-BE49-F238E27FC236}">
                <a16:creationId xmlns:a16="http://schemas.microsoft.com/office/drawing/2014/main" id="{6333D4E9-9245-0BDE-AD2A-7E9D807167FC}"/>
              </a:ext>
            </a:extLst>
          </p:cNvPr>
          <p:cNvSpPr txBox="1"/>
          <p:nvPr/>
        </p:nvSpPr>
        <p:spPr>
          <a:xfrm>
            <a:off x="301815" y="2883900"/>
            <a:ext cx="510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O(1) </a:t>
            </a:r>
            <a:r>
              <a:rPr lang="en-US" sz="2400" kern="0" dirty="0">
                <a:solidFill>
                  <a:prstClr val="black"/>
                </a:solidFill>
                <a:cs typeface="Calibri" panose="020F0502020204030204" pitchFamily="34" charset="0"/>
              </a:rPr>
              <a:t>MM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ap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  <a:sym typeface="Wingdings" panose="05000000000000000000" pitchFamily="2" charset="2"/>
              </a:rPr>
              <a:t>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attach fragments to process volatile page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tables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at almost constant time</a:t>
            </a:r>
          </a:p>
        </p:txBody>
      </p:sp>
      <p:sp>
        <p:nvSpPr>
          <p:cNvPr id="160917" name="TextBox 160916">
            <a:extLst>
              <a:ext uri="{FF2B5EF4-FFF2-40B4-BE49-F238E27FC236}">
                <a16:creationId xmlns:a16="http://schemas.microsoft.com/office/drawing/2014/main" id="{3444085D-3001-D1C1-1CDE-29262AD2ACB7}"/>
              </a:ext>
            </a:extLst>
          </p:cNvPr>
          <p:cNvSpPr txBox="1"/>
          <p:nvPr/>
        </p:nvSpPr>
        <p:spPr>
          <a:xfrm>
            <a:off x="296166" y="4140741"/>
            <a:ext cx="498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Shared among processes</a:t>
            </a:r>
          </a:p>
          <a:p>
            <a:pPr marL="800100" lvl="1" indent="-342900" defTabSz="914400"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  <a:cs typeface="Courier New" pitchFamily="49" charset="0"/>
              </a:rPr>
              <a:t>What about permissions?</a:t>
            </a:r>
          </a:p>
        </p:txBody>
      </p:sp>
      <p:cxnSp>
        <p:nvCxnSpPr>
          <p:cNvPr id="160919" name="Straight Arrow Connector 160918">
            <a:extLst>
              <a:ext uri="{FF2B5EF4-FFF2-40B4-BE49-F238E27FC236}">
                <a16:creationId xmlns:a16="http://schemas.microsoft.com/office/drawing/2014/main" id="{DF67BF5C-DD14-E3BE-EA71-569D2E001651}"/>
              </a:ext>
            </a:extLst>
          </p:cNvPr>
          <p:cNvCxnSpPr>
            <a:endCxn id="160909" idx="0"/>
          </p:cNvCxnSpPr>
          <p:nvPr/>
        </p:nvCxnSpPr>
        <p:spPr>
          <a:xfrm>
            <a:off x="8191500" y="2076450"/>
            <a:ext cx="1848015" cy="92545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0" name="Straight Arrow Connector 160919">
            <a:extLst>
              <a:ext uri="{FF2B5EF4-FFF2-40B4-BE49-F238E27FC236}">
                <a16:creationId xmlns:a16="http://schemas.microsoft.com/office/drawing/2014/main" id="{F4C23F10-50C1-42B5-44FA-F472C60D91BB}"/>
              </a:ext>
            </a:extLst>
          </p:cNvPr>
          <p:cNvCxnSpPr>
            <a:endCxn id="160905" idx="0"/>
          </p:cNvCxnSpPr>
          <p:nvPr/>
        </p:nvCxnSpPr>
        <p:spPr>
          <a:xfrm>
            <a:off x="8486675" y="2076450"/>
            <a:ext cx="1810650" cy="92545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1" name="Straight Arrow Connector 160920">
            <a:extLst>
              <a:ext uri="{FF2B5EF4-FFF2-40B4-BE49-F238E27FC236}">
                <a16:creationId xmlns:a16="http://schemas.microsoft.com/office/drawing/2014/main" id="{17827AFB-D0E5-27B5-3696-22E2E7A341BC}"/>
              </a:ext>
            </a:extLst>
          </p:cNvPr>
          <p:cNvCxnSpPr>
            <a:endCxn id="160906" idx="0"/>
          </p:cNvCxnSpPr>
          <p:nvPr/>
        </p:nvCxnSpPr>
        <p:spPr>
          <a:xfrm>
            <a:off x="8696006" y="2076450"/>
            <a:ext cx="1862042" cy="92545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2" name="Straight Arrow Connector 160921">
            <a:extLst>
              <a:ext uri="{FF2B5EF4-FFF2-40B4-BE49-F238E27FC236}">
                <a16:creationId xmlns:a16="http://schemas.microsoft.com/office/drawing/2014/main" id="{D8538E40-1030-B92C-0152-F1A5F8FED09B}"/>
              </a:ext>
            </a:extLst>
          </p:cNvPr>
          <p:cNvCxnSpPr>
            <a:endCxn id="160907" idx="0"/>
          </p:cNvCxnSpPr>
          <p:nvPr/>
        </p:nvCxnSpPr>
        <p:spPr>
          <a:xfrm>
            <a:off x="8950325" y="2076450"/>
            <a:ext cx="1865533" cy="92545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3" name="Straight Arrow Connector 160922">
            <a:extLst>
              <a:ext uri="{FF2B5EF4-FFF2-40B4-BE49-F238E27FC236}">
                <a16:creationId xmlns:a16="http://schemas.microsoft.com/office/drawing/2014/main" id="{0752A772-0230-A2AE-DF9B-D89FDD40410E}"/>
              </a:ext>
            </a:extLst>
          </p:cNvPr>
          <p:cNvCxnSpPr>
            <a:endCxn id="160908" idx="0"/>
          </p:cNvCxnSpPr>
          <p:nvPr/>
        </p:nvCxnSpPr>
        <p:spPr>
          <a:xfrm>
            <a:off x="9205986" y="2076450"/>
            <a:ext cx="1870595" cy="92545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3574A0-F736-367F-59A1-43399EF786BF}"/>
              </a:ext>
            </a:extLst>
          </p:cNvPr>
          <p:cNvSpPr txBox="1"/>
          <p:nvPr/>
        </p:nvSpPr>
        <p:spPr>
          <a:xfrm>
            <a:off x="7978673" y="558638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E4851-BBA5-1E86-E3CE-D877F6162DFB}"/>
              </a:ext>
            </a:extLst>
          </p:cNvPr>
          <p:cNvSpPr txBox="1"/>
          <p:nvPr/>
        </p:nvSpPr>
        <p:spPr>
          <a:xfrm>
            <a:off x="10748548" y="562722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A59BA-BAA9-0F2B-1698-6B7F70F71E77}"/>
              </a:ext>
            </a:extLst>
          </p:cNvPr>
          <p:cNvSpPr txBox="1"/>
          <p:nvPr/>
        </p:nvSpPr>
        <p:spPr>
          <a:xfrm>
            <a:off x="305794" y="5134826"/>
            <a:ext cx="498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More in the paper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(e.g. </a:t>
            </a:r>
            <a:r>
              <a:rPr lang="en-US" sz="2400" kern="0" noProof="0" dirty="0">
                <a:solidFill>
                  <a:prstClr val="black"/>
                </a:solidFill>
                <a:cs typeface="Courier New" pitchFamily="49" charset="0"/>
              </a:rPr>
              <a:t>dirty bit)</a:t>
            </a:r>
            <a:endParaRPr lang="en-US" sz="2400" kern="0" dirty="0">
              <a:solidFill>
                <a:prstClr val="black"/>
              </a:solidFill>
              <a:cs typeface="Courier New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E6213-9853-FD89-F83F-EC1CAD850948}"/>
              </a:ext>
            </a:extLst>
          </p:cNvPr>
          <p:cNvSpPr txBox="1"/>
          <p:nvPr/>
        </p:nvSpPr>
        <p:spPr>
          <a:xfrm>
            <a:off x="213428" y="6443964"/>
            <a:ext cx="624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Related Work: O(1) Memory [HotOS’17] and </a:t>
            </a:r>
            <a:r>
              <a:rPr lang="en-US" dirty="0" err="1">
                <a:solidFill>
                  <a:schemeClr val="bg1"/>
                </a:solidFill>
              </a:rPr>
              <a:t>FlashMap</a:t>
            </a:r>
            <a:r>
              <a:rPr lang="en-US" dirty="0">
                <a:solidFill>
                  <a:schemeClr val="bg1"/>
                </a:solidFill>
              </a:rPr>
              <a:t> [ISCA ‘15]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0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/>
                                        <p:tgtEl>
                                          <p:spTgt spid="1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/>
                                        <p:tgtEl>
                                          <p:spTgt spid="16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/>
                                        <p:tgtEl>
                                          <p:spTgt spid="16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6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6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6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6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6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6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26" grpId="0" animBg="1"/>
      <p:bldP spid="160827" grpId="0" animBg="1"/>
      <p:bldP spid="160828" grpId="0" animBg="1"/>
      <p:bldP spid="160829" grpId="0" animBg="1"/>
      <p:bldP spid="160830" grpId="0" animBg="1"/>
      <p:bldP spid="160831" grpId="0" animBg="1"/>
      <p:bldP spid="160832" grpId="0" animBg="1"/>
      <p:bldP spid="160833" grpId="0" animBg="1"/>
      <p:bldP spid="160833" grpId="1" animBg="1"/>
      <p:bldP spid="160833" grpId="2" animBg="1"/>
      <p:bldP spid="160834" grpId="0" animBg="1"/>
      <p:bldP spid="160835" grpId="0" animBg="1"/>
      <p:bldP spid="160836" grpId="0" animBg="1"/>
      <p:bldP spid="160837" grpId="0" animBg="1"/>
      <p:bldP spid="160838" grpId="0"/>
      <p:bldP spid="160839" grpId="0"/>
      <p:bldP spid="160840" grpId="0"/>
      <p:bldP spid="160849" grpId="0" animBg="1"/>
      <p:bldP spid="160863" grpId="0" animBg="1"/>
      <p:bldP spid="160875" grpId="0"/>
      <p:bldP spid="160876" grpId="0" animBg="1"/>
      <p:bldP spid="160877" grpId="0" animBg="1"/>
      <p:bldP spid="160878" grpId="0" animBg="1"/>
      <p:bldP spid="160879" grpId="0" animBg="1"/>
      <p:bldP spid="160880" grpId="0"/>
      <p:bldP spid="160881" grpId="0"/>
      <p:bldP spid="160882" grpId="0"/>
      <p:bldP spid="160883" grpId="0"/>
      <p:bldP spid="160885" grpId="0" animBg="1"/>
      <p:bldP spid="160886" grpId="0" animBg="1"/>
      <p:bldP spid="160887" grpId="0" animBg="1"/>
      <p:bldP spid="160888" grpId="0" animBg="1"/>
      <p:bldP spid="160889" grpId="0" animBg="1"/>
      <p:bldP spid="160890" grpId="0" animBg="1"/>
      <p:bldP spid="160899" grpId="0"/>
      <p:bldP spid="160900" grpId="0"/>
      <p:bldP spid="160901" grpId="0"/>
      <p:bldP spid="160908" grpId="0" animBg="1"/>
      <p:bldP spid="160909" grpId="0" animBg="1"/>
      <p:bldP spid="160909" grpId="1" animBg="1"/>
      <p:bldP spid="160911" grpId="0"/>
      <p:bldP spid="160913" grpId="0" animBg="1"/>
      <p:bldP spid="160916" grpId="0"/>
      <p:bldP spid="160917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07" name="Rectangle 160806">
            <a:extLst>
              <a:ext uri="{FF2B5EF4-FFF2-40B4-BE49-F238E27FC236}">
                <a16:creationId xmlns:a16="http://schemas.microsoft.com/office/drawing/2014/main" id="{791F8F9B-4A3C-4E0D-F104-0DD705959F60}"/>
              </a:ext>
            </a:extLst>
          </p:cNvPr>
          <p:cNvSpPr/>
          <p:nvPr/>
        </p:nvSpPr>
        <p:spPr>
          <a:xfrm>
            <a:off x="0" y="9525"/>
            <a:ext cx="2651631" cy="632389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26</a:t>
            </a:fld>
            <a:endParaRPr lang="en-US" dirty="0"/>
          </a:p>
        </p:txBody>
      </p:sp>
      <p:sp>
        <p:nvSpPr>
          <p:cNvPr id="160865" name="Rectangle 2">
            <a:extLst>
              <a:ext uri="{FF2B5EF4-FFF2-40B4-BE49-F238E27FC236}">
                <a16:creationId xmlns:a16="http://schemas.microsoft.com/office/drawing/2014/main" id="{F3D2A657-BC7B-4917-545D-272264DB1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	            Memory as a file interface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7C4DC4-7710-1043-F54A-4C9F69AE0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73103"/>
              </p:ext>
            </p:extLst>
          </p:nvPr>
        </p:nvGraphicFramePr>
        <p:xfrm>
          <a:off x="5275874" y="1120493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0463A40-01B1-4F71-6703-1096A17CC343}"/>
              </a:ext>
            </a:extLst>
          </p:cNvPr>
          <p:cNvSpPr txBox="1"/>
          <p:nvPr/>
        </p:nvSpPr>
        <p:spPr>
          <a:xfrm>
            <a:off x="8934548" y="12718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 Space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1A255-0452-D406-14FE-8F52AFD85E64}"/>
              </a:ext>
            </a:extLst>
          </p:cNvPr>
          <p:cNvSpPr txBox="1"/>
          <p:nvPr/>
        </p:nvSpPr>
        <p:spPr>
          <a:xfrm>
            <a:off x="3061268" y="122145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DAX-m(un)map()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EA7681-CE3D-A783-3537-76772F717953}"/>
              </a:ext>
            </a:extLst>
          </p:cNvPr>
          <p:cNvSpPr txBox="1"/>
          <p:nvPr/>
        </p:nvSpPr>
        <p:spPr>
          <a:xfrm>
            <a:off x="5275874" y="17953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VMA1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5B0A795-20C3-E0A4-EE04-ED7FDFCB4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23501"/>
              </p:ext>
            </p:extLst>
          </p:nvPr>
        </p:nvGraphicFramePr>
        <p:xfrm>
          <a:off x="5281733" y="1119611"/>
          <a:ext cx="740322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336CC-DF26-414D-73D6-FCC2A4E83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42412"/>
              </p:ext>
            </p:extLst>
          </p:nvPr>
        </p:nvGraphicFramePr>
        <p:xfrm>
          <a:off x="6512620" y="1116517"/>
          <a:ext cx="740322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FF9617-B838-B416-A8DE-0894D06C6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04809"/>
              </p:ext>
            </p:extLst>
          </p:nvPr>
        </p:nvGraphicFramePr>
        <p:xfrm>
          <a:off x="7990388" y="1116216"/>
          <a:ext cx="740322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24945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21381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596674589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292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923B39E-36D7-3764-95E3-2FBD6222F4F6}"/>
              </a:ext>
            </a:extLst>
          </p:cNvPr>
          <p:cNvSpPr txBox="1"/>
          <p:nvPr/>
        </p:nvSpPr>
        <p:spPr>
          <a:xfrm>
            <a:off x="6521225" y="179659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A3519A-7C6A-BAFF-B5EA-115E40FC78B5}"/>
              </a:ext>
            </a:extLst>
          </p:cNvPr>
          <p:cNvSpPr txBox="1"/>
          <p:nvPr/>
        </p:nvSpPr>
        <p:spPr>
          <a:xfrm>
            <a:off x="7970858" y="17953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VMA3</a:t>
            </a:r>
          </a:p>
        </p:txBody>
      </p:sp>
      <p:sp>
        <p:nvSpPr>
          <p:cNvPr id="35" name="Rounded Rectangle 47">
            <a:extLst>
              <a:ext uri="{FF2B5EF4-FFF2-40B4-BE49-F238E27FC236}">
                <a16:creationId xmlns:a16="http://schemas.microsoft.com/office/drawing/2014/main" id="{17C5978E-5D7B-634C-9A00-0DD0F828F84C}"/>
              </a:ext>
            </a:extLst>
          </p:cNvPr>
          <p:cNvSpPr/>
          <p:nvPr/>
        </p:nvSpPr>
        <p:spPr>
          <a:xfrm>
            <a:off x="5290102" y="983698"/>
            <a:ext cx="737812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47">
            <a:extLst>
              <a:ext uri="{FF2B5EF4-FFF2-40B4-BE49-F238E27FC236}">
                <a16:creationId xmlns:a16="http://schemas.microsoft.com/office/drawing/2014/main" id="{C59FD681-4669-866F-9F62-DEC9773B890D}"/>
              </a:ext>
            </a:extLst>
          </p:cNvPr>
          <p:cNvSpPr/>
          <p:nvPr/>
        </p:nvSpPr>
        <p:spPr>
          <a:xfrm>
            <a:off x="6506761" y="983698"/>
            <a:ext cx="737812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47">
            <a:extLst>
              <a:ext uri="{FF2B5EF4-FFF2-40B4-BE49-F238E27FC236}">
                <a16:creationId xmlns:a16="http://schemas.microsoft.com/office/drawing/2014/main" id="{0B971D94-B926-FF43-DB83-0EA21E427048}"/>
              </a:ext>
            </a:extLst>
          </p:cNvPr>
          <p:cNvSpPr/>
          <p:nvPr/>
        </p:nvSpPr>
        <p:spPr>
          <a:xfrm>
            <a:off x="7987135" y="987675"/>
            <a:ext cx="737812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7C3D9AB-CEB5-D4A4-E407-C65FD129AF04}"/>
              </a:ext>
            </a:extLst>
          </p:cNvPr>
          <p:cNvCxnSpPr/>
          <p:nvPr/>
        </p:nvCxnSpPr>
        <p:spPr>
          <a:xfrm flipV="1">
            <a:off x="5028870" y="1954464"/>
            <a:ext cx="242687" cy="184666"/>
          </a:xfrm>
          <a:prstGeom prst="curved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BEAD02C-292A-D6AB-AAB8-F74199AB9673}"/>
              </a:ext>
            </a:extLst>
          </p:cNvPr>
          <p:cNvSpPr txBox="1"/>
          <p:nvPr/>
        </p:nvSpPr>
        <p:spPr>
          <a:xfrm>
            <a:off x="4613931" y="2091636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1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EAA98391-A72D-FC32-5BE9-7B68EA5FD11A}"/>
              </a:ext>
            </a:extLst>
          </p:cNvPr>
          <p:cNvCxnSpPr/>
          <p:nvPr/>
        </p:nvCxnSpPr>
        <p:spPr>
          <a:xfrm flipV="1">
            <a:off x="6298515" y="1954464"/>
            <a:ext cx="242687" cy="184666"/>
          </a:xfrm>
          <a:prstGeom prst="curved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58B49F9-2698-2CF1-2C82-4BB1D24C9A6C}"/>
              </a:ext>
            </a:extLst>
          </p:cNvPr>
          <p:cNvSpPr txBox="1"/>
          <p:nvPr/>
        </p:nvSpPr>
        <p:spPr>
          <a:xfrm>
            <a:off x="5883576" y="2091636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2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22FD3310-2ED7-7F83-E2AC-2E1929659BD9}"/>
              </a:ext>
            </a:extLst>
          </p:cNvPr>
          <p:cNvCxnSpPr/>
          <p:nvPr/>
        </p:nvCxnSpPr>
        <p:spPr>
          <a:xfrm flipV="1">
            <a:off x="7674709" y="1985311"/>
            <a:ext cx="242687" cy="184666"/>
          </a:xfrm>
          <a:prstGeom prst="curved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3CFDC2D-5062-DF19-A1F2-73D9D7F2FEB7}"/>
              </a:ext>
            </a:extLst>
          </p:cNvPr>
          <p:cNvSpPr txBox="1"/>
          <p:nvPr/>
        </p:nvSpPr>
        <p:spPr>
          <a:xfrm>
            <a:off x="7259770" y="2122483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E078265-FB5F-8121-6AF7-84291CF73A32}"/>
              </a:ext>
            </a:extLst>
          </p:cNvPr>
          <p:cNvSpPr/>
          <p:nvPr/>
        </p:nvSpPr>
        <p:spPr>
          <a:xfrm>
            <a:off x="4525040" y="3168502"/>
            <a:ext cx="2371060" cy="574158"/>
          </a:xfrm>
          <a:prstGeom prst="round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Thread Function: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EECE2A-329E-CE4E-C6B2-8115116EE93B}"/>
              </a:ext>
            </a:extLst>
          </p:cNvPr>
          <p:cNvCxnSpPr>
            <a:cxnSpLocks/>
          </p:cNvCxnSpPr>
          <p:nvPr/>
        </p:nvCxnSpPr>
        <p:spPr>
          <a:xfrm>
            <a:off x="4686300" y="3728566"/>
            <a:ext cx="5587410" cy="0"/>
          </a:xfrm>
          <a:prstGeom prst="line">
            <a:avLst/>
          </a:prstGeom>
          <a:ln w="25400">
            <a:solidFill>
              <a:srgbClr val="242B3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C8EEB32-A9DF-DD52-A77F-D5856B70A244}"/>
              </a:ext>
            </a:extLst>
          </p:cNvPr>
          <p:cNvSpPr txBox="1"/>
          <p:nvPr/>
        </p:nvSpPr>
        <p:spPr>
          <a:xfrm>
            <a:off x="4525040" y="381662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mmap(file);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process_data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munmap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(file);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723BB03E-7749-EE82-A4D4-EE4FF0715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34567"/>
              </p:ext>
            </p:extLst>
          </p:nvPr>
        </p:nvGraphicFramePr>
        <p:xfrm>
          <a:off x="98092" y="1733486"/>
          <a:ext cx="2516389" cy="4588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1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Overhead Source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1. Page Faults</a:t>
                      </a:r>
                      <a:b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(page table setup)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2. Synchronous release – TLB shootdowns</a:t>
                      </a:r>
                    </a:p>
                    <a:p>
                      <a:pPr algn="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930875"/>
                  </a:ext>
                </a:extLst>
              </a:tr>
            </a:tbl>
          </a:graphicData>
        </a:graphic>
      </p:graphicFrame>
      <p:sp>
        <p:nvSpPr>
          <p:cNvPr id="58" name="Cloud 57">
            <a:extLst>
              <a:ext uri="{FF2B5EF4-FFF2-40B4-BE49-F238E27FC236}">
                <a16:creationId xmlns:a16="http://schemas.microsoft.com/office/drawing/2014/main" id="{7BEB5A78-991F-79A1-F439-549C5B9EF2D4}"/>
              </a:ext>
            </a:extLst>
          </p:cNvPr>
          <p:cNvSpPr/>
          <p:nvPr/>
        </p:nvSpPr>
        <p:spPr>
          <a:xfrm>
            <a:off x="8273381" y="2680171"/>
            <a:ext cx="3067050" cy="1489731"/>
          </a:xfrm>
          <a:prstGeom prst="cloud">
            <a:avLst/>
          </a:prstGeom>
          <a:solidFill>
            <a:schemeClr val="bg1"/>
          </a:solidFill>
          <a:ln w="50800">
            <a:solidFill>
              <a:srgbClr val="242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Many threads over multiple files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5B6C307-0BF1-0B53-5451-8CDC1A93650A}"/>
              </a:ext>
            </a:extLst>
          </p:cNvPr>
          <p:cNvSpPr/>
          <p:nvPr/>
        </p:nvSpPr>
        <p:spPr>
          <a:xfrm>
            <a:off x="0" y="5370360"/>
            <a:ext cx="12192000" cy="96852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TLB shootdowns are inherently non-scalable </a:t>
            </a:r>
            <a:r>
              <a:rPr lang="en-US" sz="2800" dirty="0">
                <a:sym typeface="Wingdings" panose="05000000000000000000" pitchFamily="2" charset="2"/>
              </a:rPr>
              <a:t> IPIs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69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3" grpId="0"/>
      <p:bldP spid="33" grpId="1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9" grpId="0"/>
      <p:bldP spid="41" grpId="0"/>
      <p:bldP spid="43" grpId="0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1FE783B-693A-1F60-D365-39CBD4B8872B}"/>
              </a:ext>
            </a:extLst>
          </p:cNvPr>
          <p:cNvSpPr/>
          <p:nvPr/>
        </p:nvSpPr>
        <p:spPr>
          <a:xfrm>
            <a:off x="3246579" y="1924024"/>
            <a:ext cx="1269471" cy="2866109"/>
          </a:xfrm>
          <a:prstGeom prst="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8704F9-1245-733A-7D67-B65FF2569143}"/>
              </a:ext>
            </a:extLst>
          </p:cNvPr>
          <p:cNvSpPr/>
          <p:nvPr/>
        </p:nvSpPr>
        <p:spPr>
          <a:xfrm>
            <a:off x="1318436" y="1924025"/>
            <a:ext cx="1620449" cy="2806856"/>
          </a:xfrm>
          <a:prstGeom prst="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ED9521-1B28-4661-B788-AC4F04310694}"/>
              </a:ext>
            </a:extLst>
          </p:cNvPr>
          <p:cNvGraphicFramePr>
            <a:graphicFrameLocks/>
          </p:cNvGraphicFramePr>
          <p:nvPr/>
        </p:nvGraphicFramePr>
        <p:xfrm>
          <a:off x="458202" y="1445704"/>
          <a:ext cx="4113798" cy="388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Direct Access: Interfaces performance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27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391203-8C07-4962-999A-136BB2AFCEC4}"/>
              </a:ext>
            </a:extLst>
          </p:cNvPr>
          <p:cNvGraphicFramePr>
            <a:graphicFrameLocks/>
          </p:cNvGraphicFramePr>
          <p:nvPr/>
        </p:nvGraphicFramePr>
        <p:xfrm>
          <a:off x="4603890" y="1441026"/>
          <a:ext cx="411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2BC652B-E7D6-6B09-1827-8F234E416012}"/>
              </a:ext>
            </a:extLst>
          </p:cNvPr>
          <p:cNvSpPr txBox="1"/>
          <p:nvPr/>
        </p:nvSpPr>
        <p:spPr>
          <a:xfrm>
            <a:off x="-265543" y="1069109"/>
            <a:ext cx="748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Latency to access file once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C9500-EBA4-F7ED-4681-CDA91A1D82F8}"/>
              </a:ext>
            </a:extLst>
          </p:cNvPr>
          <p:cNvSpPr txBox="1"/>
          <p:nvPr/>
        </p:nvSpPr>
        <p:spPr>
          <a:xfrm>
            <a:off x="330608" y="5386478"/>
            <a:ext cx="260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Files Problem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1A46841-9DB5-5F80-6DEF-433788E9D357}"/>
              </a:ext>
            </a:extLst>
          </p:cNvPr>
          <p:cNvGraphicFramePr>
            <a:graphicFrameLocks/>
          </p:cNvGraphicFramePr>
          <p:nvPr/>
        </p:nvGraphicFramePr>
        <p:xfrm>
          <a:off x="8902955" y="1456975"/>
          <a:ext cx="2735114" cy="387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037432E-1B93-E800-8C79-DB6CCF0D2FB9}"/>
              </a:ext>
            </a:extLst>
          </p:cNvPr>
          <p:cNvSpPr txBox="1"/>
          <p:nvPr/>
        </p:nvSpPr>
        <p:spPr>
          <a:xfrm>
            <a:off x="8971278" y="1082904"/>
            <a:ext cx="310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 4KB access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9968DF-5C7B-A7B9-0A6B-0CBCA29FDD5E}"/>
              </a:ext>
            </a:extLst>
          </p:cNvPr>
          <p:cNvSpPr/>
          <p:nvPr/>
        </p:nvSpPr>
        <p:spPr>
          <a:xfrm>
            <a:off x="2895601" y="2590228"/>
            <a:ext cx="319088" cy="219990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796ECC-0A64-C8D2-8F9B-D408EF1C0E64}"/>
              </a:ext>
            </a:extLst>
          </p:cNvPr>
          <p:cNvSpPr txBox="1"/>
          <p:nvPr/>
        </p:nvSpPr>
        <p:spPr>
          <a:xfrm>
            <a:off x="575755" y="5386477"/>
            <a:ext cx="16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Pages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1CB69B-65CA-E6AA-C4AD-E71E0DB469C7}"/>
              </a:ext>
            </a:extLst>
          </p:cNvPr>
          <p:cNvSpPr txBox="1"/>
          <p:nvPr/>
        </p:nvSpPr>
        <p:spPr>
          <a:xfrm>
            <a:off x="2083282" y="5386476"/>
            <a:ext cx="701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to fs fragmentation (running on an aged ext4)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48AEBC6-6094-3EB3-1395-0F0A7A811AD4}"/>
              </a:ext>
            </a:extLst>
          </p:cNvPr>
          <p:cNvSpPr/>
          <p:nvPr/>
        </p:nvSpPr>
        <p:spPr>
          <a:xfrm>
            <a:off x="733778" y="5179520"/>
            <a:ext cx="4022487" cy="1071155"/>
          </a:xfrm>
          <a:prstGeom prst="roundRect">
            <a:avLst/>
          </a:prstGeom>
          <a:solidFill>
            <a:srgbClr val="242B3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MM access performs worse than read, especially for small files, despite true zero-copy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9256EDA-E981-BF83-3D91-C23386C69F16}"/>
              </a:ext>
            </a:extLst>
          </p:cNvPr>
          <p:cNvSpPr/>
          <p:nvPr/>
        </p:nvSpPr>
        <p:spPr>
          <a:xfrm>
            <a:off x="5442523" y="5179520"/>
            <a:ext cx="3308058" cy="1071155"/>
          </a:xfrm>
          <a:prstGeom prst="roundRect">
            <a:avLst/>
          </a:prstGeom>
          <a:solidFill>
            <a:srgbClr val="242B3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MM access does not scale to many cores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778B818-5F1A-F8A1-3FF9-C1767924BE5C}"/>
              </a:ext>
            </a:extLst>
          </p:cNvPr>
          <p:cNvSpPr/>
          <p:nvPr/>
        </p:nvSpPr>
        <p:spPr>
          <a:xfrm>
            <a:off x="9102961" y="5176456"/>
            <a:ext cx="2905427" cy="1071155"/>
          </a:xfrm>
          <a:prstGeom prst="roundRect">
            <a:avLst/>
          </a:prstGeom>
          <a:solidFill>
            <a:srgbClr val="242B3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MM access performs worse than read, despite kernel bypass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5C9817-E729-96F2-3B09-078F3CAB6319}"/>
              </a:ext>
            </a:extLst>
          </p:cNvPr>
          <p:cNvCxnSpPr>
            <a:cxnSpLocks/>
          </p:cNvCxnSpPr>
          <p:nvPr/>
        </p:nvCxnSpPr>
        <p:spPr>
          <a:xfrm>
            <a:off x="8971278" y="918210"/>
            <a:ext cx="0" cy="532940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1670581-33A1-8B07-392B-524334EE8E4A}"/>
              </a:ext>
            </a:extLst>
          </p:cNvPr>
          <p:cNvSpPr txBox="1"/>
          <p:nvPr/>
        </p:nvSpPr>
        <p:spPr>
          <a:xfrm>
            <a:off x="783874" y="1069109"/>
            <a:ext cx="748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Latency and throughput  to access file once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CB1F34A-D8AB-915C-0BDA-3AB6DBD1D6C3}"/>
              </a:ext>
            </a:extLst>
          </p:cNvPr>
          <p:cNvSpPr/>
          <p:nvPr/>
        </p:nvSpPr>
        <p:spPr>
          <a:xfrm>
            <a:off x="1243476" y="3039330"/>
            <a:ext cx="1649340" cy="979777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Up to 50%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153CDD6A-0BE1-B36C-43E0-91E06FF8B329}"/>
              </a:ext>
            </a:extLst>
          </p:cNvPr>
          <p:cNvSpPr/>
          <p:nvPr/>
        </p:nvSpPr>
        <p:spPr>
          <a:xfrm>
            <a:off x="9039602" y="3209765"/>
            <a:ext cx="3358363" cy="1431391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MM avoids 25M </a:t>
            </a:r>
            <a:r>
              <a:rPr lang="en-US" sz="2400" dirty="0" err="1">
                <a:solidFill>
                  <a:schemeClr val="tx1"/>
                </a:solidFill>
              </a:rPr>
              <a:t>syscalls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6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9" grpId="0" animBg="1"/>
      <p:bldP spid="29" grpId="1" animBg="1"/>
      <p:bldGraphic spid="4" grpId="0" uiExpand="1">
        <p:bldSub>
          <a:bldChart bld="series"/>
        </p:bldSub>
      </p:bldGraphic>
      <p:bldGraphic spid="9" grpId="0" uiExpand="1">
        <p:bldSub>
          <a:bldChart bld="series"/>
        </p:bldSub>
      </p:bldGraphic>
      <p:bldP spid="13" grpId="0"/>
      <p:bldP spid="13" grpId="1"/>
      <p:bldP spid="18" grpId="0"/>
      <p:bldP spid="18" grpId="1"/>
      <p:bldGraphic spid="26" grpId="0" uiExpand="1">
        <p:bldSub>
          <a:bldChart bld="series"/>
        </p:bldSub>
      </p:bldGraphic>
      <p:bldP spid="27" grpId="0"/>
      <p:bldP spid="32" grpId="0" animBg="1"/>
      <p:bldP spid="32" grpId="1" animBg="1"/>
      <p:bldP spid="36" grpId="0"/>
      <p:bldP spid="36" grpId="1"/>
      <p:bldP spid="40" grpId="0"/>
      <p:bldP spid="40" grpId="1"/>
      <p:bldP spid="42" grpId="0" animBg="1"/>
      <p:bldP spid="44" grpId="0" animBg="1"/>
      <p:bldP spid="45" grpId="0" animBg="1"/>
      <p:bldP spid="3" grpId="0"/>
      <p:bldP spid="7" grpId="0" animBg="1"/>
      <p:bldP spid="7" grpId="1" animBg="1"/>
      <p:bldP spid="7" grpId="2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Executive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28</a:t>
            </a:fld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08D8B-F74D-F9D1-2306-680E3336E3AF}"/>
              </a:ext>
            </a:extLst>
          </p:cNvPr>
          <p:cNvSpPr txBox="1"/>
          <p:nvPr/>
        </p:nvSpPr>
        <p:spPr>
          <a:xfrm>
            <a:off x="382139" y="1044852"/>
            <a:ext cx="11390761" cy="537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u="sng" dirty="0"/>
              <a:t>Problem</a:t>
            </a:r>
            <a:r>
              <a:rPr lang="en-US" sz="2800" dirty="0"/>
              <a:t>: The poor performance of MMap limits the direct user-space access to byte-addressable storage (e.g. PMEM)</a:t>
            </a:r>
          </a:p>
          <a:p>
            <a:pPr marL="457200" indent="-457200">
              <a:spcAft>
                <a:spcPts val="1500"/>
              </a:spcAft>
              <a:buFont typeface="Arial" pitchFamily="34" charset="0"/>
              <a:buChar char="•"/>
            </a:pPr>
            <a:r>
              <a:rPr lang="en-US" sz="2800" u="sng" dirty="0"/>
              <a:t>DaxVM*</a:t>
            </a:r>
            <a:r>
              <a:rPr lang="en-US" sz="2800" dirty="0"/>
              <a:t>: a new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POSIX-relaxed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ΜΜ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</a:t>
            </a:r>
            <a:endParaRPr lang="en-US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O(1) mmap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Asynchronous resource release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Scalable virtual address (de)allocator for ephemeral mappings</a:t>
            </a:r>
            <a:endParaRPr 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kernel-space dirty-page tracking </a:t>
            </a:r>
            <a:r>
              <a:rPr lang="en-US" sz="2600" dirty="0"/>
              <a:t>(optionally)</a:t>
            </a:r>
          </a:p>
          <a:p>
            <a:pPr marL="914400" lvl="1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Asynchronous block pre-zeroing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u="sng" dirty="0">
                <a:sym typeface="Wingdings" pitchFamily="2" charset="2"/>
              </a:rPr>
              <a:t>Results (an example)</a:t>
            </a:r>
            <a:r>
              <a:rPr lang="en-US" sz="2800" dirty="0">
                <a:sym typeface="Wingdings" pitchFamily="2" charset="2"/>
              </a:rPr>
              <a:t>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>
                <a:sym typeface="Wingdings" pitchFamily="2" charset="2"/>
              </a:rPr>
              <a:t>4.9x speedup over the default MM and 1.5x over the read syscall for Apache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>
                <a:sym typeface="Wingdings" pitchFamily="2" charset="2"/>
              </a:rPr>
              <a:t>Fast boot times and operational throughput for key-value stores (in paper)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E2280-44F0-A739-657B-3E1730A92573}"/>
              </a:ext>
            </a:extLst>
          </p:cNvPr>
          <p:cNvSpPr txBox="1"/>
          <p:nvPr/>
        </p:nvSpPr>
        <p:spPr>
          <a:xfrm>
            <a:off x="3224464" y="6459785"/>
            <a:ext cx="512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https://github.com/cslab-ntua/DaxVM-micro2022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16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Executive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29</a:t>
            </a:fld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08D8B-F74D-F9D1-2306-680E3336E3AF}"/>
              </a:ext>
            </a:extLst>
          </p:cNvPr>
          <p:cNvSpPr txBox="1"/>
          <p:nvPr/>
        </p:nvSpPr>
        <p:spPr>
          <a:xfrm>
            <a:off x="382139" y="1044852"/>
            <a:ext cx="11390761" cy="417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u="sng" dirty="0"/>
              <a:t>Problem</a:t>
            </a:r>
            <a:r>
              <a:rPr lang="en-US" sz="2800" dirty="0"/>
              <a:t>: The OS memory-mapping (MM) interface performs poorly, limiting direct user-space access to byte-addressable storage (e.g. PMEM)</a:t>
            </a:r>
          </a:p>
          <a:p>
            <a:pPr marL="457200" indent="-457200">
              <a:spcAft>
                <a:spcPts val="1500"/>
              </a:spcAft>
              <a:buFont typeface="Arial" pitchFamily="34" charset="0"/>
              <a:buChar char="•"/>
            </a:pPr>
            <a:r>
              <a:rPr lang="en-US" sz="2800" u="sng" dirty="0"/>
              <a:t>DaxVM*</a:t>
            </a:r>
            <a:r>
              <a:rPr lang="en-US" sz="2800" dirty="0"/>
              <a:t>: a new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POSIX-relaxed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ΜΜ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</a:t>
            </a:r>
            <a:endParaRPr lang="en-US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O(1) memory mapping (mmap)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Asynchronous resource release (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munmap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…more in the paper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u="sng" dirty="0">
                <a:sym typeface="Wingdings" pitchFamily="2" charset="2"/>
              </a:rPr>
              <a:t>Results (an example)</a:t>
            </a:r>
            <a:r>
              <a:rPr lang="en-US" sz="2800" dirty="0">
                <a:sym typeface="Wingdings" pitchFamily="2" charset="2"/>
              </a:rPr>
              <a:t>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dirty="0">
                <a:sym typeface="Wingdings" pitchFamily="2" charset="2"/>
              </a:rPr>
              <a:t>Apache: 4.9x throughput vs default MM and 1.5x vs the read syscall interface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E2280-44F0-A739-657B-3E1730A92573}"/>
              </a:ext>
            </a:extLst>
          </p:cNvPr>
          <p:cNvSpPr txBox="1"/>
          <p:nvPr/>
        </p:nvSpPr>
        <p:spPr>
          <a:xfrm>
            <a:off x="3224464" y="6459785"/>
            <a:ext cx="512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https://github.com/cslab-ntua/DaxVM-micro2022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5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B275EB-877E-E1E9-C81C-1333C452CA96}"/>
              </a:ext>
            </a:extLst>
          </p:cNvPr>
          <p:cNvSpPr/>
          <p:nvPr/>
        </p:nvSpPr>
        <p:spPr>
          <a:xfrm>
            <a:off x="270164" y="3574473"/>
            <a:ext cx="11242963" cy="2452252"/>
          </a:xfrm>
          <a:prstGeom prst="round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3</a:t>
            </a:fld>
            <a:endParaRPr lang="en-US" dirty="0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47809BFB-522E-FF77-D873-239CE150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Direct Access: The different interfaces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8E63FF-923F-6E08-CE73-629BF5D68ED5}"/>
              </a:ext>
            </a:extLst>
          </p:cNvPr>
          <p:cNvCxnSpPr/>
          <p:nvPr/>
        </p:nvCxnSpPr>
        <p:spPr>
          <a:xfrm>
            <a:off x="1454727" y="3241963"/>
            <a:ext cx="9029700" cy="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E5E0C9-E6B6-B0BC-9623-5EA87AD8D5C6}"/>
              </a:ext>
            </a:extLst>
          </p:cNvPr>
          <p:cNvSpPr txBox="1"/>
          <p:nvPr/>
        </p:nvSpPr>
        <p:spPr>
          <a:xfrm>
            <a:off x="613064" y="1579418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User-Space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F0F63F-DD4C-3D6D-2789-2FB294AFC2E4}"/>
              </a:ext>
            </a:extLst>
          </p:cNvPr>
          <p:cNvSpPr txBox="1"/>
          <p:nvPr/>
        </p:nvSpPr>
        <p:spPr>
          <a:xfrm>
            <a:off x="501238" y="4054084"/>
            <a:ext cx="18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Kernel-Space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C85F6D-7D6F-AE40-D029-F59C146965A0}"/>
              </a:ext>
            </a:extLst>
          </p:cNvPr>
          <p:cNvSpPr/>
          <p:nvPr/>
        </p:nvSpPr>
        <p:spPr>
          <a:xfrm>
            <a:off x="2347479" y="1360213"/>
            <a:ext cx="2535382" cy="886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pic>
        <p:nvPicPr>
          <p:cNvPr id="28" name="Graphic 23" descr="Server">
            <a:extLst>
              <a:ext uri="{FF2B5EF4-FFF2-40B4-BE49-F238E27FC236}">
                <a16:creationId xmlns:a16="http://schemas.microsoft.com/office/drawing/2014/main" id="{41A9D8BF-57D5-9D5B-08AD-A63DA39EC9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096816" y="4284922"/>
            <a:ext cx="914400" cy="914400"/>
          </a:xfrm>
          <a:prstGeom prst="rect">
            <a:avLst/>
          </a:prstGeom>
        </p:spPr>
      </p:pic>
      <p:pic>
        <p:nvPicPr>
          <p:cNvPr id="29" name="Graphic 23" descr="Server">
            <a:extLst>
              <a:ext uri="{FF2B5EF4-FFF2-40B4-BE49-F238E27FC236}">
                <a16:creationId xmlns:a16="http://schemas.microsoft.com/office/drawing/2014/main" id="{F4AA091F-E889-016D-2D67-8A6B5B5F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189648" y="4284918"/>
            <a:ext cx="914400" cy="914400"/>
          </a:xfrm>
          <a:prstGeom prst="rect">
            <a:avLst/>
          </a:prstGeom>
        </p:spPr>
      </p:pic>
      <p:pic>
        <p:nvPicPr>
          <p:cNvPr id="31" name="Graphic 23" descr="Server">
            <a:extLst>
              <a:ext uri="{FF2B5EF4-FFF2-40B4-BE49-F238E27FC236}">
                <a16:creationId xmlns:a16="http://schemas.microsoft.com/office/drawing/2014/main" id="{23DB8C37-3088-76F0-B07F-3A8BDFC676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67933" y="4284920"/>
            <a:ext cx="914400" cy="914400"/>
          </a:xfrm>
          <a:prstGeom prst="rect">
            <a:avLst/>
          </a:prstGeom>
        </p:spPr>
      </p:pic>
      <p:pic>
        <p:nvPicPr>
          <p:cNvPr id="32" name="Graphic 23" descr="Server">
            <a:extLst>
              <a:ext uri="{FF2B5EF4-FFF2-40B4-BE49-F238E27FC236}">
                <a16:creationId xmlns:a16="http://schemas.microsoft.com/office/drawing/2014/main" id="{892F1B2F-5A07-BED3-7529-F406B7109E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8128" y="4284919"/>
            <a:ext cx="914400" cy="914400"/>
          </a:xfrm>
          <a:prstGeom prst="rect">
            <a:avLst/>
          </a:prstGeom>
        </p:spPr>
      </p:pic>
      <p:pic>
        <p:nvPicPr>
          <p:cNvPr id="34" name="Graphic 23" descr="Server">
            <a:extLst>
              <a:ext uri="{FF2B5EF4-FFF2-40B4-BE49-F238E27FC236}">
                <a16:creationId xmlns:a16="http://schemas.microsoft.com/office/drawing/2014/main" id="{95CDCAE1-D616-D989-C3DE-FE09507AD1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045274" y="4271628"/>
            <a:ext cx="914400" cy="914400"/>
          </a:xfrm>
          <a:prstGeom prst="rect">
            <a:avLst/>
          </a:prstGeom>
        </p:spPr>
      </p:pic>
      <p:pic>
        <p:nvPicPr>
          <p:cNvPr id="35" name="Graphic 23" descr="Server">
            <a:extLst>
              <a:ext uri="{FF2B5EF4-FFF2-40B4-BE49-F238E27FC236}">
                <a16:creationId xmlns:a16="http://schemas.microsoft.com/office/drawing/2014/main" id="{F6F106C1-DC4C-81F7-7705-09CB27AA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298083" y="4264295"/>
            <a:ext cx="914400" cy="9144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C0B005C-DC7B-B536-1D44-28A432B5ABA6}"/>
              </a:ext>
            </a:extLst>
          </p:cNvPr>
          <p:cNvSpPr/>
          <p:nvPr/>
        </p:nvSpPr>
        <p:spPr>
          <a:xfrm>
            <a:off x="5380109" y="5234174"/>
            <a:ext cx="1257034" cy="26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84140"/>
                </a:solidFill>
              </a:rPr>
              <a:t>DRAM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EC7548-E10A-46D3-BD63-070F43250A4F}"/>
              </a:ext>
            </a:extLst>
          </p:cNvPr>
          <p:cNvSpPr/>
          <p:nvPr/>
        </p:nvSpPr>
        <p:spPr>
          <a:xfrm>
            <a:off x="8691808" y="5269155"/>
            <a:ext cx="1257034" cy="26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DBA476"/>
                </a:solidFill>
              </a:rPr>
              <a:t>PMEM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60FB20-B130-250F-9DC4-00CEA366991D}"/>
              </a:ext>
            </a:extLst>
          </p:cNvPr>
          <p:cNvSpPr/>
          <p:nvPr/>
        </p:nvSpPr>
        <p:spPr>
          <a:xfrm>
            <a:off x="8394628" y="1734913"/>
            <a:ext cx="1508760" cy="338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4860C3-36FC-D84F-73AF-9105B2078A70}"/>
              </a:ext>
            </a:extLst>
          </p:cNvPr>
          <p:cNvSpPr txBox="1"/>
          <p:nvPr/>
        </p:nvSpPr>
        <p:spPr>
          <a:xfrm>
            <a:off x="6532654" y="1538230"/>
            <a:ext cx="1776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Virtual Address</a:t>
            </a:r>
          </a:p>
          <a:p>
            <a:pPr algn="ctr"/>
            <a:r>
              <a:rPr lang="en-US" sz="2000" dirty="0"/>
              <a:t>(Buffer)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E43F22-4545-D811-AF45-D79003FC9200}"/>
              </a:ext>
            </a:extLst>
          </p:cNvPr>
          <p:cNvSpPr/>
          <p:nvPr/>
        </p:nvSpPr>
        <p:spPr>
          <a:xfrm>
            <a:off x="8313797" y="4552443"/>
            <a:ext cx="1508760" cy="338101"/>
          </a:xfrm>
          <a:prstGeom prst="rect">
            <a:avLst/>
          </a:prstGeom>
          <a:solidFill>
            <a:srgbClr val="DBA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AC8FA96-563A-AD13-CBD3-0735A3F00515}"/>
              </a:ext>
            </a:extLst>
          </p:cNvPr>
          <p:cNvSpPr/>
          <p:nvPr/>
        </p:nvSpPr>
        <p:spPr>
          <a:xfrm rot="13440328">
            <a:off x="2208715" y="1657826"/>
            <a:ext cx="3601485" cy="3500785"/>
          </a:xfrm>
          <a:prstGeom prst="arc">
            <a:avLst/>
          </a:prstGeom>
          <a:ln w="508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3620DE-7FCB-CE02-A980-747C1F1019A3}"/>
              </a:ext>
            </a:extLst>
          </p:cNvPr>
          <p:cNvSpPr/>
          <p:nvPr/>
        </p:nvSpPr>
        <p:spPr>
          <a:xfrm>
            <a:off x="5294442" y="4582819"/>
            <a:ext cx="1507376" cy="338328"/>
          </a:xfrm>
          <a:prstGeom prst="rect">
            <a:avLst/>
          </a:prstGeom>
          <a:solidFill>
            <a:srgbClr val="6841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01A0-7D77-C109-3710-4134E0F91FBB}"/>
              </a:ext>
            </a:extLst>
          </p:cNvPr>
          <p:cNvSpPr/>
          <p:nvPr/>
        </p:nvSpPr>
        <p:spPr>
          <a:xfrm>
            <a:off x="8315417" y="4552720"/>
            <a:ext cx="333824" cy="338101"/>
          </a:xfrm>
          <a:prstGeom prst="rect">
            <a:avLst/>
          </a:prstGeom>
          <a:solidFill>
            <a:srgbClr val="DBA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473D17-3C55-CCA9-5794-80FCD0761613}"/>
              </a:ext>
            </a:extLst>
          </p:cNvPr>
          <p:cNvSpPr/>
          <p:nvPr/>
        </p:nvSpPr>
        <p:spPr>
          <a:xfrm>
            <a:off x="8394628" y="1732344"/>
            <a:ext cx="333824" cy="338101"/>
          </a:xfrm>
          <a:prstGeom prst="rect">
            <a:avLst/>
          </a:prstGeom>
          <a:solidFill>
            <a:srgbClr val="DBA476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ADA60-9130-31DA-45DC-69D9934EAF6A}"/>
              </a:ext>
            </a:extLst>
          </p:cNvPr>
          <p:cNvSpPr txBox="1"/>
          <p:nvPr/>
        </p:nvSpPr>
        <p:spPr>
          <a:xfrm>
            <a:off x="2722757" y="2603657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DAX-read()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9E6A1-9027-00D0-A771-56E2C522A041}"/>
              </a:ext>
            </a:extLst>
          </p:cNvPr>
          <p:cNvSpPr txBox="1"/>
          <p:nvPr/>
        </p:nvSpPr>
        <p:spPr>
          <a:xfrm>
            <a:off x="2763701" y="4367836"/>
            <a:ext cx="179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Copy x bytes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6492591-A052-694C-B4FE-E397C4262A81}"/>
              </a:ext>
            </a:extLst>
          </p:cNvPr>
          <p:cNvSpPr/>
          <p:nvPr/>
        </p:nvSpPr>
        <p:spPr>
          <a:xfrm rot="2818941">
            <a:off x="1503671" y="1548720"/>
            <a:ext cx="3601485" cy="3500785"/>
          </a:xfrm>
          <a:prstGeom prst="arc">
            <a:avLst/>
          </a:prstGeom>
          <a:ln w="508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A62709-609C-99FE-143F-AE26759288D6}"/>
              </a:ext>
            </a:extLst>
          </p:cNvPr>
          <p:cNvSpPr/>
          <p:nvPr/>
        </p:nvSpPr>
        <p:spPr>
          <a:xfrm>
            <a:off x="8649241" y="4552720"/>
            <a:ext cx="333824" cy="338101"/>
          </a:xfrm>
          <a:prstGeom prst="rect">
            <a:avLst/>
          </a:prstGeom>
          <a:solidFill>
            <a:srgbClr val="DBA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35C386-091F-51BC-A739-37BE75B79692}"/>
              </a:ext>
            </a:extLst>
          </p:cNvPr>
          <p:cNvSpPr/>
          <p:nvPr/>
        </p:nvSpPr>
        <p:spPr>
          <a:xfrm>
            <a:off x="8734353" y="1732344"/>
            <a:ext cx="333824" cy="338101"/>
          </a:xfrm>
          <a:prstGeom prst="rect">
            <a:avLst/>
          </a:prstGeom>
          <a:solidFill>
            <a:srgbClr val="DBA476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737951-E9F2-C122-9121-BF25DDE5AFBF}"/>
              </a:ext>
            </a:extLst>
          </p:cNvPr>
          <p:cNvCxnSpPr>
            <a:stCxn id="41" idx="2"/>
            <a:endCxn id="3" idx="0"/>
          </p:cNvCxnSpPr>
          <p:nvPr/>
        </p:nvCxnSpPr>
        <p:spPr>
          <a:xfrm flipH="1">
            <a:off x="6048130" y="2073241"/>
            <a:ext cx="3100878" cy="25095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204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3"/>
    </mc:Choice>
    <mc:Fallback xmlns="">
      <p:transition spd="slow" advTm="32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393 L -0.06718 0.02801 C -0.08099 0.03333 -0.10195 0.03703 -0.12356 0.03703 C -0.14804 0.03703 -0.1681 0.03333 -0.18177 0.02801 L -0.24765 0.00393 " pathEditMode="relative" rAng="0" ptsTypes="AAAAA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254 L -0.06797 0.03703 C -0.0819 0.0449 -0.10313 0.05 -0.12474 0.05 C -0.15013 0.05 -0.17019 0.0449 -0.18399 0.03703 C -0.20651 0.02523 -0.22696 0.01574 -0.24883 0.00416 " pathEditMode="relative" rAng="0" ptsTypes="AAAAA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15" grpId="0" animBg="1"/>
      <p:bldP spid="15" grpId="1" animBg="1"/>
      <p:bldP spid="15" grpId="2" animBg="1"/>
      <p:bldP spid="3" grpId="0" animBg="1"/>
      <p:bldP spid="2" grpId="0" animBg="1"/>
      <p:bldP spid="2" grpId="1" animBg="1"/>
      <p:bldP spid="10" grpId="0" animBg="1"/>
      <p:bldP spid="11" grpId="0"/>
      <p:bldP spid="12" grpId="0"/>
      <p:bldP spid="12" grpId="1"/>
      <p:bldP spid="12" grpId="2"/>
      <p:bldP spid="13" grpId="0" animBg="1"/>
      <p:bldP spid="13" grpId="1" animBg="1"/>
      <p:bldP spid="13" grpId="2" animBg="1"/>
      <p:bldP spid="14" grpId="0" animBg="1"/>
      <p:bldP spid="14" grpId="1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Executive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30</a:t>
            </a:fld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08D8B-F74D-F9D1-2306-680E3336E3AF}"/>
              </a:ext>
            </a:extLst>
          </p:cNvPr>
          <p:cNvSpPr txBox="1"/>
          <p:nvPr/>
        </p:nvSpPr>
        <p:spPr>
          <a:xfrm>
            <a:off x="382139" y="1044852"/>
            <a:ext cx="11390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u="sng" dirty="0"/>
              <a:t>Problem</a:t>
            </a:r>
            <a:r>
              <a:rPr lang="en-US" sz="2800" dirty="0"/>
              <a:t>: The OS memory-mapping (MM) interface performs poorly, limiting direct user-space access to byte-addressable storage (e.g. PMEM)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E2280-44F0-A739-657B-3E1730A92573}"/>
              </a:ext>
            </a:extLst>
          </p:cNvPr>
          <p:cNvSpPr txBox="1"/>
          <p:nvPr/>
        </p:nvSpPr>
        <p:spPr>
          <a:xfrm>
            <a:off x="3224464" y="6459785"/>
            <a:ext cx="512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https://github.com/cslab-ntua/DaxVM-micro2022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7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New Era: Direct Access to Fast Byte-Addressable Storage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31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930E0-C9E4-770D-1700-F1AFB37DAD1A}"/>
              </a:ext>
            </a:extLst>
          </p:cNvPr>
          <p:cNvSpPr txBox="1"/>
          <p:nvPr/>
        </p:nvSpPr>
        <p:spPr>
          <a:xfrm>
            <a:off x="815178" y="1533203"/>
            <a:ext cx="35778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Persistent Memory  </a:t>
            </a:r>
            <a:endParaRPr lang="en-US" sz="2800" dirty="0"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Memory Bus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F4713-326C-548D-9E1D-D07879D88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84414">
            <a:off x="4921140" y="1185197"/>
            <a:ext cx="2349718" cy="1315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200F16-23AD-CDB7-3BE1-021B3F4939BA}"/>
              </a:ext>
            </a:extLst>
          </p:cNvPr>
          <p:cNvSpPr txBox="1"/>
          <p:nvPr/>
        </p:nvSpPr>
        <p:spPr>
          <a:xfrm>
            <a:off x="6949601" y="1610147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Intel’s Optane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A98679-5D54-333D-189F-2A68AAAA5009}"/>
              </a:ext>
            </a:extLst>
          </p:cNvPr>
          <p:cNvSpPr txBox="1"/>
          <p:nvPr/>
        </p:nvSpPr>
        <p:spPr>
          <a:xfrm>
            <a:off x="5003233" y="2253596"/>
            <a:ext cx="439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Kioxia</a:t>
            </a:r>
            <a:r>
              <a:rPr lang="en-US" sz="2400" dirty="0"/>
              <a:t> and </a:t>
            </a:r>
            <a:r>
              <a:rPr lang="en-US" sz="2400" dirty="0" err="1"/>
              <a:t>Everspin</a:t>
            </a:r>
            <a:r>
              <a:rPr lang="en-US" sz="2400" dirty="0"/>
              <a:t> SCM products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AFE63-6A3E-881E-1B55-11D92FA0CAF8}"/>
              </a:ext>
            </a:extLst>
          </p:cNvPr>
          <p:cNvSpPr txBox="1"/>
          <p:nvPr/>
        </p:nvSpPr>
        <p:spPr>
          <a:xfrm>
            <a:off x="815178" y="3606415"/>
            <a:ext cx="3838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Flash SSDs</a:t>
            </a:r>
            <a:endParaRPr lang="en-US" sz="2800" dirty="0"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Compute Express Link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D2DB6B-95F2-CEE0-2DD4-3048BCB51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073" y="3796138"/>
            <a:ext cx="1662895" cy="9312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2AD580-0C0C-7A48-E5F6-EC6B600B62A3}"/>
              </a:ext>
            </a:extLst>
          </p:cNvPr>
          <p:cNvSpPr txBox="1"/>
          <p:nvPr/>
        </p:nvSpPr>
        <p:spPr>
          <a:xfrm>
            <a:off x="7198290" y="3983327"/>
            <a:ext cx="247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Samsung’s CXL Memory </a:t>
            </a:r>
          </a:p>
          <a:p>
            <a:pPr algn="ctr"/>
            <a:r>
              <a:rPr lang="en-US" dirty="0"/>
              <a:t>Semantic SSD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D9CE57-7C7C-8F2C-6668-20D8825D7F2E}"/>
              </a:ext>
            </a:extLst>
          </p:cNvPr>
          <p:cNvSpPr/>
          <p:nvPr/>
        </p:nvSpPr>
        <p:spPr>
          <a:xfrm>
            <a:off x="-3980" y="5388319"/>
            <a:ext cx="12195980" cy="96852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But what about the available interfaces?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5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32</a:t>
            </a:fld>
            <a:endParaRPr lang="en-US" dirty="0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47809BFB-522E-FF77-D873-239CE150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Direct Access: The different interfaces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7DA47-EB60-BE3D-CD49-B3F4EFB13AE9}"/>
              </a:ext>
            </a:extLst>
          </p:cNvPr>
          <p:cNvSpPr txBox="1"/>
          <p:nvPr/>
        </p:nvSpPr>
        <p:spPr>
          <a:xfrm>
            <a:off x="607318" y="1392866"/>
            <a:ext cx="10277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Direct Access (DAX) </a:t>
            </a:r>
            <a:r>
              <a:rPr lang="en-US" sz="2800" dirty="0">
                <a:sym typeface="Wingdings" panose="05000000000000000000" pitchFamily="2" charset="2"/>
              </a:rPr>
              <a:t> bypass files data DRAM buffering (page cache)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600A4-0847-E7C0-9018-2EF301CB45CE}"/>
              </a:ext>
            </a:extLst>
          </p:cNvPr>
          <p:cNvSpPr txBox="1"/>
          <p:nvPr/>
        </p:nvSpPr>
        <p:spPr>
          <a:xfrm>
            <a:off x="607318" y="2225750"/>
            <a:ext cx="4694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DAX read/write system calls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DAX mmap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6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3">
            <a:extLst>
              <a:ext uri="{FF2B5EF4-FFF2-40B4-BE49-F238E27FC236}">
                <a16:creationId xmlns:a16="http://schemas.microsoft.com/office/drawing/2014/main" id="{1B8D602F-5297-71ED-8AFB-D2AF8588DFAA}"/>
              </a:ext>
            </a:extLst>
          </p:cNvPr>
          <p:cNvSpPr/>
          <p:nvPr/>
        </p:nvSpPr>
        <p:spPr>
          <a:xfrm>
            <a:off x="398793" y="2180628"/>
            <a:ext cx="5109083" cy="40435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DaxVM: O(1) MMap </a:t>
            </a:r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  <a:sym typeface="Wingdings" panose="05000000000000000000" pitchFamily="2" charset="2"/>
              </a:rPr>
              <a:t>via pre-populated file tables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33</a:t>
            </a:fld>
            <a:endParaRPr lang="en-US" dirty="0"/>
          </a:p>
        </p:txBody>
      </p:sp>
      <p:sp>
        <p:nvSpPr>
          <p:cNvPr id="160825" name="Rounded Rectangle 120">
            <a:extLst>
              <a:ext uri="{FF2B5EF4-FFF2-40B4-BE49-F238E27FC236}">
                <a16:creationId xmlns:a16="http://schemas.microsoft.com/office/drawing/2014/main" id="{F1957871-2F76-DB19-F0E0-834CC0D073B6}"/>
              </a:ext>
            </a:extLst>
          </p:cNvPr>
          <p:cNvSpPr/>
          <p:nvPr/>
        </p:nvSpPr>
        <p:spPr>
          <a:xfrm>
            <a:off x="9511199" y="2555673"/>
            <a:ext cx="2213198" cy="3489525"/>
          </a:xfrm>
          <a:prstGeom prst="roundRect">
            <a:avLst/>
          </a:prstGeom>
          <a:solidFill>
            <a:srgbClr val="EEDAC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6" name="Rectangle 160825">
            <a:extLst>
              <a:ext uri="{FF2B5EF4-FFF2-40B4-BE49-F238E27FC236}">
                <a16:creationId xmlns:a16="http://schemas.microsoft.com/office/drawing/2014/main" id="{8B2CD23A-C3E9-7C83-9903-1406C35E38EE}"/>
              </a:ext>
            </a:extLst>
          </p:cNvPr>
          <p:cNvSpPr/>
          <p:nvPr/>
        </p:nvSpPr>
        <p:spPr>
          <a:xfrm>
            <a:off x="10367548" y="4168937"/>
            <a:ext cx="381000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7" name="Rectangle 160826">
            <a:extLst>
              <a:ext uri="{FF2B5EF4-FFF2-40B4-BE49-F238E27FC236}">
                <a16:creationId xmlns:a16="http://schemas.microsoft.com/office/drawing/2014/main" id="{8E2715C0-C7CA-CADA-1058-9C2C33814ADA}"/>
              </a:ext>
            </a:extLst>
          </p:cNvPr>
          <p:cNvSpPr/>
          <p:nvPr/>
        </p:nvSpPr>
        <p:spPr>
          <a:xfrm>
            <a:off x="10367548" y="4168937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8" name="Rectangle 160827">
            <a:extLst>
              <a:ext uri="{FF2B5EF4-FFF2-40B4-BE49-F238E27FC236}">
                <a16:creationId xmlns:a16="http://schemas.microsoft.com/office/drawing/2014/main" id="{5917DBB8-8234-F2C0-3716-C693E20B6B87}"/>
              </a:ext>
            </a:extLst>
          </p:cNvPr>
          <p:cNvSpPr/>
          <p:nvPr/>
        </p:nvSpPr>
        <p:spPr>
          <a:xfrm>
            <a:off x="10367548" y="4220996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9" name="Rectangle 160828">
            <a:extLst>
              <a:ext uri="{FF2B5EF4-FFF2-40B4-BE49-F238E27FC236}">
                <a16:creationId xmlns:a16="http://schemas.microsoft.com/office/drawing/2014/main" id="{5138897B-97AE-2AAA-8B1E-AF2E2B4662F3}"/>
              </a:ext>
            </a:extLst>
          </p:cNvPr>
          <p:cNvSpPr/>
          <p:nvPr/>
        </p:nvSpPr>
        <p:spPr>
          <a:xfrm>
            <a:off x="10691424" y="4602152"/>
            <a:ext cx="381000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30" name="Rectangle 160829">
            <a:extLst>
              <a:ext uri="{FF2B5EF4-FFF2-40B4-BE49-F238E27FC236}">
                <a16:creationId xmlns:a16="http://schemas.microsoft.com/office/drawing/2014/main" id="{F28C7B24-9F77-CA47-425C-1360E5869A87}"/>
              </a:ext>
            </a:extLst>
          </p:cNvPr>
          <p:cNvSpPr/>
          <p:nvPr/>
        </p:nvSpPr>
        <p:spPr>
          <a:xfrm>
            <a:off x="10692217" y="4602152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0x9</a:t>
            </a:r>
          </a:p>
        </p:txBody>
      </p:sp>
      <p:sp>
        <p:nvSpPr>
          <p:cNvPr id="160831" name="Rounded Rectangle 39">
            <a:extLst>
              <a:ext uri="{FF2B5EF4-FFF2-40B4-BE49-F238E27FC236}">
                <a16:creationId xmlns:a16="http://schemas.microsoft.com/office/drawing/2014/main" id="{0CA8DEA2-4085-9E00-A10B-29DF26A68739}"/>
              </a:ext>
            </a:extLst>
          </p:cNvPr>
          <p:cNvSpPr/>
          <p:nvPr/>
        </p:nvSpPr>
        <p:spPr>
          <a:xfrm>
            <a:off x="9884351" y="3902044"/>
            <a:ext cx="1400773" cy="1039876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32" name="Rectangle 160831">
            <a:extLst>
              <a:ext uri="{FF2B5EF4-FFF2-40B4-BE49-F238E27FC236}">
                <a16:creationId xmlns:a16="http://schemas.microsoft.com/office/drawing/2014/main" id="{F922DAB3-DCCD-6AD5-2AB2-710D34A4CB0F}"/>
              </a:ext>
            </a:extLst>
          </p:cNvPr>
          <p:cNvSpPr/>
          <p:nvPr/>
        </p:nvSpPr>
        <p:spPr>
          <a:xfrm>
            <a:off x="10142124" y="4606214"/>
            <a:ext cx="381000" cy="21684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33" name="Rectangle 160832">
            <a:extLst>
              <a:ext uri="{FF2B5EF4-FFF2-40B4-BE49-F238E27FC236}">
                <a16:creationId xmlns:a16="http://schemas.microsoft.com/office/drawing/2014/main" id="{04E39C47-CA74-74AB-C94C-198ACBF5A8BA}"/>
              </a:ext>
            </a:extLst>
          </p:cNvPr>
          <p:cNvSpPr/>
          <p:nvPr/>
        </p:nvSpPr>
        <p:spPr>
          <a:xfrm>
            <a:off x="10142124" y="4610602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0xa</a:t>
            </a:r>
          </a:p>
        </p:txBody>
      </p:sp>
      <p:sp>
        <p:nvSpPr>
          <p:cNvPr id="160834" name="Rectangle 160833">
            <a:extLst>
              <a:ext uri="{FF2B5EF4-FFF2-40B4-BE49-F238E27FC236}">
                <a16:creationId xmlns:a16="http://schemas.microsoft.com/office/drawing/2014/main" id="{2C350E66-6E7A-13E9-5FD0-6E2B94A50141}"/>
              </a:ext>
            </a:extLst>
          </p:cNvPr>
          <p:cNvSpPr/>
          <p:nvPr/>
        </p:nvSpPr>
        <p:spPr>
          <a:xfrm>
            <a:off x="10142124" y="4663633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0x3</a:t>
            </a:r>
          </a:p>
        </p:txBody>
      </p:sp>
      <p:sp>
        <p:nvSpPr>
          <p:cNvPr id="160835" name="Rectangle 160834">
            <a:extLst>
              <a:ext uri="{FF2B5EF4-FFF2-40B4-BE49-F238E27FC236}">
                <a16:creationId xmlns:a16="http://schemas.microsoft.com/office/drawing/2014/main" id="{7D71C059-788A-9743-BD82-600477E6D54A}"/>
              </a:ext>
            </a:extLst>
          </p:cNvPr>
          <p:cNvSpPr/>
          <p:nvPr/>
        </p:nvSpPr>
        <p:spPr>
          <a:xfrm>
            <a:off x="10142124" y="4715656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0xc</a:t>
            </a:r>
          </a:p>
        </p:txBody>
      </p:sp>
      <p:sp>
        <p:nvSpPr>
          <p:cNvPr id="160836" name="Rectangle 160835">
            <a:extLst>
              <a:ext uri="{FF2B5EF4-FFF2-40B4-BE49-F238E27FC236}">
                <a16:creationId xmlns:a16="http://schemas.microsoft.com/office/drawing/2014/main" id="{9A67A700-27EE-8B08-2153-5504D99CF456}"/>
              </a:ext>
            </a:extLst>
          </p:cNvPr>
          <p:cNvSpPr/>
          <p:nvPr/>
        </p:nvSpPr>
        <p:spPr>
          <a:xfrm>
            <a:off x="10142124" y="4766274"/>
            <a:ext cx="381000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0" dirty="0">
                <a:solidFill>
                  <a:prstClr val="black"/>
                </a:solidFill>
                <a:latin typeface="Calibri"/>
              </a:rPr>
              <a:t>0xf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0837" name="TextBox 160836">
            <a:extLst>
              <a:ext uri="{FF2B5EF4-FFF2-40B4-BE49-F238E27FC236}">
                <a16:creationId xmlns:a16="http://schemas.microsoft.com/office/drawing/2014/main" id="{2C127CC9-B036-006E-F29D-0C95CEB52434}"/>
              </a:ext>
            </a:extLst>
          </p:cNvPr>
          <p:cNvSpPr txBox="1"/>
          <p:nvPr/>
        </p:nvSpPr>
        <p:spPr>
          <a:xfrm>
            <a:off x="9884351" y="3761098"/>
            <a:ext cx="694421" cy="229225"/>
          </a:xfrm>
          <a:prstGeom prst="rect">
            <a:avLst/>
          </a:prstGeom>
          <a:solidFill>
            <a:srgbClr val="EEDAC4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Inode1</a:t>
            </a:r>
          </a:p>
        </p:txBody>
      </p:sp>
      <p:sp>
        <p:nvSpPr>
          <p:cNvPr id="160838" name="TextBox 160837">
            <a:extLst>
              <a:ext uri="{FF2B5EF4-FFF2-40B4-BE49-F238E27FC236}">
                <a16:creationId xmlns:a16="http://schemas.microsoft.com/office/drawing/2014/main" id="{80C50429-3404-C536-2AB8-EF378B88EB5B}"/>
              </a:ext>
            </a:extLst>
          </p:cNvPr>
          <p:cNvSpPr txBox="1"/>
          <p:nvPr/>
        </p:nvSpPr>
        <p:spPr>
          <a:xfrm>
            <a:off x="10307704" y="3939712"/>
            <a:ext cx="542136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839" name="TextBox 160838">
            <a:extLst>
              <a:ext uri="{FF2B5EF4-FFF2-40B4-BE49-F238E27FC236}">
                <a16:creationId xmlns:a16="http://schemas.microsoft.com/office/drawing/2014/main" id="{DE43DC0E-7570-0DFF-0A1A-74321A305B3E}"/>
              </a:ext>
            </a:extLst>
          </p:cNvPr>
          <p:cNvSpPr txBox="1"/>
          <p:nvPr/>
        </p:nvSpPr>
        <p:spPr>
          <a:xfrm>
            <a:off x="10125571" y="4376989"/>
            <a:ext cx="453201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PTE</a:t>
            </a:r>
          </a:p>
        </p:txBody>
      </p:sp>
      <p:sp>
        <p:nvSpPr>
          <p:cNvPr id="160840" name="TextBox 160839">
            <a:extLst>
              <a:ext uri="{FF2B5EF4-FFF2-40B4-BE49-F238E27FC236}">
                <a16:creationId xmlns:a16="http://schemas.microsoft.com/office/drawing/2014/main" id="{E5801B5E-2A10-B1F1-618F-558FEE3998C4}"/>
              </a:ext>
            </a:extLst>
          </p:cNvPr>
          <p:cNvSpPr txBox="1"/>
          <p:nvPr/>
        </p:nvSpPr>
        <p:spPr>
          <a:xfrm>
            <a:off x="10684281" y="4381378"/>
            <a:ext cx="453201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PTE</a:t>
            </a:r>
          </a:p>
        </p:txBody>
      </p:sp>
      <p:cxnSp>
        <p:nvCxnSpPr>
          <p:cNvPr id="160841" name="Elbow Connector 65">
            <a:extLst>
              <a:ext uri="{FF2B5EF4-FFF2-40B4-BE49-F238E27FC236}">
                <a16:creationId xmlns:a16="http://schemas.microsoft.com/office/drawing/2014/main" id="{522290BE-6374-9B8D-3496-0AAEEFC81880}"/>
              </a:ext>
            </a:extLst>
          </p:cNvPr>
          <p:cNvCxnSpPr>
            <a:stCxn id="160827" idx="1"/>
            <a:endCxn id="160833" idx="1"/>
          </p:cNvCxnSpPr>
          <p:nvPr/>
        </p:nvCxnSpPr>
        <p:spPr>
          <a:xfrm rot="10800000" flipV="1">
            <a:off x="10142124" y="4194948"/>
            <a:ext cx="225424" cy="441666"/>
          </a:xfrm>
          <a:prstGeom prst="bentConnector3">
            <a:avLst>
              <a:gd name="adj1" fmla="val 153521"/>
            </a:avLst>
          </a:prstGeom>
          <a:noFill/>
          <a:ln w="127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  <a:tailEnd type="arrow"/>
          </a:ln>
          <a:effectLst/>
        </p:spPr>
      </p:cxnSp>
      <p:sp>
        <p:nvSpPr>
          <p:cNvPr id="160842" name="Rounded Rectangle 107">
            <a:extLst>
              <a:ext uri="{FF2B5EF4-FFF2-40B4-BE49-F238E27FC236}">
                <a16:creationId xmlns:a16="http://schemas.microsoft.com/office/drawing/2014/main" id="{70A2DFA3-B11F-D30D-5E0B-EBD5C2E60A3A}"/>
              </a:ext>
            </a:extLst>
          </p:cNvPr>
          <p:cNvSpPr/>
          <p:nvPr/>
        </p:nvSpPr>
        <p:spPr>
          <a:xfrm>
            <a:off x="5781215" y="2613810"/>
            <a:ext cx="3424771" cy="3431389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3" name="Rectangle 160842">
            <a:extLst>
              <a:ext uri="{FF2B5EF4-FFF2-40B4-BE49-F238E27FC236}">
                <a16:creationId xmlns:a16="http://schemas.microsoft.com/office/drawing/2014/main" id="{02C622C4-C5DA-C80F-7A51-6AFABC818AFE}"/>
              </a:ext>
            </a:extLst>
          </p:cNvPr>
          <p:cNvSpPr/>
          <p:nvPr/>
        </p:nvSpPr>
        <p:spPr>
          <a:xfrm>
            <a:off x="5861146" y="2605148"/>
            <a:ext cx="3352074" cy="1532302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Process 1 </a:t>
            </a:r>
          </a:p>
        </p:txBody>
      </p:sp>
      <p:sp>
        <p:nvSpPr>
          <p:cNvPr id="160844" name="Rectangle 160843">
            <a:extLst>
              <a:ext uri="{FF2B5EF4-FFF2-40B4-BE49-F238E27FC236}">
                <a16:creationId xmlns:a16="http://schemas.microsoft.com/office/drawing/2014/main" id="{42EFF783-97BF-94EB-F546-ED19F4396E62}"/>
              </a:ext>
            </a:extLst>
          </p:cNvPr>
          <p:cNvSpPr/>
          <p:nvPr/>
        </p:nvSpPr>
        <p:spPr>
          <a:xfrm>
            <a:off x="7019278" y="3210890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5" name="Rectangle 160844">
            <a:extLst>
              <a:ext uri="{FF2B5EF4-FFF2-40B4-BE49-F238E27FC236}">
                <a16:creationId xmlns:a16="http://schemas.microsoft.com/office/drawing/2014/main" id="{1DEDD6F5-ED76-63F5-354E-92322F5A8627}"/>
              </a:ext>
            </a:extLst>
          </p:cNvPr>
          <p:cNvSpPr/>
          <p:nvPr/>
        </p:nvSpPr>
        <p:spPr>
          <a:xfrm>
            <a:off x="7032465" y="3721658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6" name="Rectangle 160845">
            <a:extLst>
              <a:ext uri="{FF2B5EF4-FFF2-40B4-BE49-F238E27FC236}">
                <a16:creationId xmlns:a16="http://schemas.microsoft.com/office/drawing/2014/main" id="{52445CE7-EB77-DE35-1E9D-6CBA010C84EB}"/>
              </a:ext>
            </a:extLst>
          </p:cNvPr>
          <p:cNvSpPr/>
          <p:nvPr/>
        </p:nvSpPr>
        <p:spPr>
          <a:xfrm>
            <a:off x="7767363" y="3097386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7" name="Rectangle 160846">
            <a:extLst>
              <a:ext uri="{FF2B5EF4-FFF2-40B4-BE49-F238E27FC236}">
                <a16:creationId xmlns:a16="http://schemas.microsoft.com/office/drawing/2014/main" id="{2F9EE4EB-2E10-B7E0-B250-8205ED32B01A}"/>
              </a:ext>
            </a:extLst>
          </p:cNvPr>
          <p:cNvSpPr/>
          <p:nvPr/>
        </p:nvSpPr>
        <p:spPr>
          <a:xfrm>
            <a:off x="8501061" y="3362229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8" name="Rectangle 160847">
            <a:extLst>
              <a:ext uri="{FF2B5EF4-FFF2-40B4-BE49-F238E27FC236}">
                <a16:creationId xmlns:a16="http://schemas.microsoft.com/office/drawing/2014/main" id="{BC5C80BB-F36E-7EFA-AC70-F02EB6F73570}"/>
              </a:ext>
            </a:extLst>
          </p:cNvPr>
          <p:cNvSpPr/>
          <p:nvPr/>
        </p:nvSpPr>
        <p:spPr>
          <a:xfrm>
            <a:off x="8486675" y="2983882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49" name="Rectangle 160848">
            <a:extLst>
              <a:ext uri="{FF2B5EF4-FFF2-40B4-BE49-F238E27FC236}">
                <a16:creationId xmlns:a16="http://schemas.microsoft.com/office/drawing/2014/main" id="{442ED183-3C4C-03BC-F94D-7763CAF652ED}"/>
              </a:ext>
            </a:extLst>
          </p:cNvPr>
          <p:cNvSpPr/>
          <p:nvPr/>
        </p:nvSpPr>
        <p:spPr>
          <a:xfrm>
            <a:off x="7767363" y="3855867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0" name="TextBox 160849">
            <a:extLst>
              <a:ext uri="{FF2B5EF4-FFF2-40B4-BE49-F238E27FC236}">
                <a16:creationId xmlns:a16="http://schemas.microsoft.com/office/drawing/2014/main" id="{3E14356A-F9D3-5654-58DC-3B327FDD0DA7}"/>
              </a:ext>
            </a:extLst>
          </p:cNvPr>
          <p:cNvSpPr txBox="1"/>
          <p:nvPr/>
        </p:nvSpPr>
        <p:spPr>
          <a:xfrm>
            <a:off x="5991290" y="3274595"/>
            <a:ext cx="379148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PGD</a:t>
            </a:r>
          </a:p>
        </p:txBody>
      </p:sp>
      <p:sp>
        <p:nvSpPr>
          <p:cNvPr id="160851" name="TextBox 160850">
            <a:extLst>
              <a:ext uri="{FF2B5EF4-FFF2-40B4-BE49-F238E27FC236}">
                <a16:creationId xmlns:a16="http://schemas.microsoft.com/office/drawing/2014/main" id="{14B1C03D-ADCD-5111-D30C-3F720B652539}"/>
              </a:ext>
            </a:extLst>
          </p:cNvPr>
          <p:cNvSpPr txBox="1"/>
          <p:nvPr/>
        </p:nvSpPr>
        <p:spPr>
          <a:xfrm>
            <a:off x="6972961" y="2992132"/>
            <a:ext cx="380359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PUD</a:t>
            </a:r>
          </a:p>
        </p:txBody>
      </p:sp>
      <p:sp>
        <p:nvSpPr>
          <p:cNvPr id="160852" name="TextBox 160851">
            <a:extLst>
              <a:ext uri="{FF2B5EF4-FFF2-40B4-BE49-F238E27FC236}">
                <a16:creationId xmlns:a16="http://schemas.microsoft.com/office/drawing/2014/main" id="{D6F81D2C-1291-51B7-3B26-82233827BB9A}"/>
              </a:ext>
            </a:extLst>
          </p:cNvPr>
          <p:cNvSpPr txBox="1"/>
          <p:nvPr/>
        </p:nvSpPr>
        <p:spPr>
          <a:xfrm>
            <a:off x="7670892" y="2858198"/>
            <a:ext cx="409412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853" name="TextBox 160852">
            <a:extLst>
              <a:ext uri="{FF2B5EF4-FFF2-40B4-BE49-F238E27FC236}">
                <a16:creationId xmlns:a16="http://schemas.microsoft.com/office/drawing/2014/main" id="{E0E86F3E-A9BD-9704-53B0-9C35824E88EB}"/>
              </a:ext>
            </a:extLst>
          </p:cNvPr>
          <p:cNvSpPr txBox="1"/>
          <p:nvPr/>
        </p:nvSpPr>
        <p:spPr>
          <a:xfrm>
            <a:off x="8419010" y="2747689"/>
            <a:ext cx="342250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PTE</a:t>
            </a:r>
          </a:p>
        </p:txBody>
      </p:sp>
      <p:sp>
        <p:nvSpPr>
          <p:cNvPr id="160854" name="Rectangle 160853">
            <a:extLst>
              <a:ext uri="{FF2B5EF4-FFF2-40B4-BE49-F238E27FC236}">
                <a16:creationId xmlns:a16="http://schemas.microsoft.com/office/drawing/2014/main" id="{97B9A162-BF0F-2586-9E75-2711DDBCA2A5}"/>
              </a:ext>
            </a:extLst>
          </p:cNvPr>
          <p:cNvSpPr/>
          <p:nvPr/>
        </p:nvSpPr>
        <p:spPr>
          <a:xfrm>
            <a:off x="6084175" y="3501137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5" name="TextBox 160854">
            <a:extLst>
              <a:ext uri="{FF2B5EF4-FFF2-40B4-BE49-F238E27FC236}">
                <a16:creationId xmlns:a16="http://schemas.microsoft.com/office/drawing/2014/main" id="{E17C003C-EACB-9CBC-F5CD-9D55E8F72874}"/>
              </a:ext>
            </a:extLst>
          </p:cNvPr>
          <p:cNvSpPr txBox="1"/>
          <p:nvPr/>
        </p:nvSpPr>
        <p:spPr>
          <a:xfrm>
            <a:off x="5818060" y="2823381"/>
            <a:ext cx="763555" cy="253610"/>
          </a:xfrm>
          <a:prstGeom prst="round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mm_struct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60856" name="Straight Arrow Connector 160855">
            <a:extLst>
              <a:ext uri="{FF2B5EF4-FFF2-40B4-BE49-F238E27FC236}">
                <a16:creationId xmlns:a16="http://schemas.microsoft.com/office/drawing/2014/main" id="{CE8934E6-18EA-59F7-EA28-FF54F511EE6F}"/>
              </a:ext>
            </a:extLst>
          </p:cNvPr>
          <p:cNvCxnSpPr>
            <a:stCxn id="160855" idx="2"/>
          </p:cNvCxnSpPr>
          <p:nvPr/>
        </p:nvCxnSpPr>
        <p:spPr>
          <a:xfrm>
            <a:off x="6199838" y="3076991"/>
            <a:ext cx="0" cy="19037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57" name="Rectangle 160856">
            <a:extLst>
              <a:ext uri="{FF2B5EF4-FFF2-40B4-BE49-F238E27FC236}">
                <a16:creationId xmlns:a16="http://schemas.microsoft.com/office/drawing/2014/main" id="{FDC6DD18-C80C-A4A1-4F2B-B4D9F9B18B98}"/>
              </a:ext>
            </a:extLst>
          </p:cNvPr>
          <p:cNvSpPr/>
          <p:nvPr/>
        </p:nvSpPr>
        <p:spPr>
          <a:xfrm>
            <a:off x="8501061" y="3481409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8" name="Rectangle 160857">
            <a:extLst>
              <a:ext uri="{FF2B5EF4-FFF2-40B4-BE49-F238E27FC236}">
                <a16:creationId xmlns:a16="http://schemas.microsoft.com/office/drawing/2014/main" id="{6096E9C8-304C-D2E2-63A8-C4B52B8BAF8F}"/>
              </a:ext>
            </a:extLst>
          </p:cNvPr>
          <p:cNvSpPr/>
          <p:nvPr/>
        </p:nvSpPr>
        <p:spPr>
          <a:xfrm>
            <a:off x="8501061" y="3533432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59" name="Rectangle 160858">
            <a:extLst>
              <a:ext uri="{FF2B5EF4-FFF2-40B4-BE49-F238E27FC236}">
                <a16:creationId xmlns:a16="http://schemas.microsoft.com/office/drawing/2014/main" id="{802D43C2-86A9-6AAB-E847-D2DAB32B9E84}"/>
              </a:ext>
            </a:extLst>
          </p:cNvPr>
          <p:cNvSpPr/>
          <p:nvPr/>
        </p:nvSpPr>
        <p:spPr>
          <a:xfrm>
            <a:off x="7767363" y="3097386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0" name="Rectangle 160859">
            <a:extLst>
              <a:ext uri="{FF2B5EF4-FFF2-40B4-BE49-F238E27FC236}">
                <a16:creationId xmlns:a16="http://schemas.microsoft.com/office/drawing/2014/main" id="{F84C82D1-B1F4-0FB2-7881-39A92C51BF12}"/>
              </a:ext>
            </a:extLst>
          </p:cNvPr>
          <p:cNvSpPr/>
          <p:nvPr/>
        </p:nvSpPr>
        <p:spPr>
          <a:xfrm>
            <a:off x="7767363" y="3146489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1" name="Rectangle 160860">
            <a:extLst>
              <a:ext uri="{FF2B5EF4-FFF2-40B4-BE49-F238E27FC236}">
                <a16:creationId xmlns:a16="http://schemas.microsoft.com/office/drawing/2014/main" id="{D97BF302-FB40-118D-F83E-B89999C464E1}"/>
              </a:ext>
            </a:extLst>
          </p:cNvPr>
          <p:cNvSpPr/>
          <p:nvPr/>
        </p:nvSpPr>
        <p:spPr>
          <a:xfrm>
            <a:off x="7019278" y="3210890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2" name="Rectangle 160861">
            <a:extLst>
              <a:ext uri="{FF2B5EF4-FFF2-40B4-BE49-F238E27FC236}">
                <a16:creationId xmlns:a16="http://schemas.microsoft.com/office/drawing/2014/main" id="{2F667FAD-39EB-1728-7ECC-4694276A65A3}"/>
              </a:ext>
            </a:extLst>
          </p:cNvPr>
          <p:cNvSpPr/>
          <p:nvPr/>
        </p:nvSpPr>
        <p:spPr>
          <a:xfrm>
            <a:off x="7033364" y="3786080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3" name="Rectangle 160862">
            <a:extLst>
              <a:ext uri="{FF2B5EF4-FFF2-40B4-BE49-F238E27FC236}">
                <a16:creationId xmlns:a16="http://schemas.microsoft.com/office/drawing/2014/main" id="{BE3E378B-E2A9-5F5E-1141-D355C60ADA08}"/>
              </a:ext>
            </a:extLst>
          </p:cNvPr>
          <p:cNvSpPr/>
          <p:nvPr/>
        </p:nvSpPr>
        <p:spPr>
          <a:xfrm>
            <a:off x="7767363" y="3932280"/>
            <a:ext cx="287725" cy="52023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4" name="Rectangle 160863">
            <a:extLst>
              <a:ext uri="{FF2B5EF4-FFF2-40B4-BE49-F238E27FC236}">
                <a16:creationId xmlns:a16="http://schemas.microsoft.com/office/drawing/2014/main" id="{51732164-C247-536B-F72B-711C71E575C9}"/>
              </a:ext>
            </a:extLst>
          </p:cNvPr>
          <p:cNvSpPr/>
          <p:nvPr/>
        </p:nvSpPr>
        <p:spPr>
          <a:xfrm>
            <a:off x="6082724" y="3501137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65" name="Rectangle 160864">
            <a:extLst>
              <a:ext uri="{FF2B5EF4-FFF2-40B4-BE49-F238E27FC236}">
                <a16:creationId xmlns:a16="http://schemas.microsoft.com/office/drawing/2014/main" id="{0147DC7E-498E-E0CC-7021-8FEB810351BD}"/>
              </a:ext>
            </a:extLst>
          </p:cNvPr>
          <p:cNvSpPr/>
          <p:nvPr/>
        </p:nvSpPr>
        <p:spPr>
          <a:xfrm>
            <a:off x="6084175" y="3676123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0866" name="Straight Arrow Connector 160865">
            <a:extLst>
              <a:ext uri="{FF2B5EF4-FFF2-40B4-BE49-F238E27FC236}">
                <a16:creationId xmlns:a16="http://schemas.microsoft.com/office/drawing/2014/main" id="{C354D73E-7C8D-16C3-A5EA-E59B841C91CC}"/>
              </a:ext>
            </a:extLst>
          </p:cNvPr>
          <p:cNvCxnSpPr/>
          <p:nvPr/>
        </p:nvCxnSpPr>
        <p:spPr>
          <a:xfrm>
            <a:off x="6371900" y="3702134"/>
            <a:ext cx="661464" cy="29150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67" name="Straight Arrow Connector 160866">
            <a:extLst>
              <a:ext uri="{FF2B5EF4-FFF2-40B4-BE49-F238E27FC236}">
                <a16:creationId xmlns:a16="http://schemas.microsoft.com/office/drawing/2014/main" id="{CEFCF430-7E91-B73B-9AAF-1840380E4633}"/>
              </a:ext>
            </a:extLst>
          </p:cNvPr>
          <p:cNvCxnSpPr>
            <a:endCxn id="160861" idx="1"/>
          </p:cNvCxnSpPr>
          <p:nvPr/>
        </p:nvCxnSpPr>
        <p:spPr>
          <a:xfrm flipV="1">
            <a:off x="6371900" y="3236901"/>
            <a:ext cx="647379" cy="290247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68" name="Straight Arrow Connector 160867">
            <a:extLst>
              <a:ext uri="{FF2B5EF4-FFF2-40B4-BE49-F238E27FC236}">
                <a16:creationId xmlns:a16="http://schemas.microsoft.com/office/drawing/2014/main" id="{6FA179CE-6365-2196-C0BC-FD76C925AFB8}"/>
              </a:ext>
            </a:extLst>
          </p:cNvPr>
          <p:cNvCxnSpPr>
            <a:endCxn id="160859" idx="1"/>
          </p:cNvCxnSpPr>
          <p:nvPr/>
        </p:nvCxnSpPr>
        <p:spPr>
          <a:xfrm flipV="1">
            <a:off x="7307003" y="3123397"/>
            <a:ext cx="460360" cy="113504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69" name="Straight Arrow Connector 160868">
            <a:extLst>
              <a:ext uri="{FF2B5EF4-FFF2-40B4-BE49-F238E27FC236}">
                <a16:creationId xmlns:a16="http://schemas.microsoft.com/office/drawing/2014/main" id="{5DFC5D14-1436-1EE2-8C14-1378DBEB4E49}"/>
              </a:ext>
            </a:extLst>
          </p:cNvPr>
          <p:cNvCxnSpPr>
            <a:stCxn id="160862" idx="3"/>
          </p:cNvCxnSpPr>
          <p:nvPr/>
        </p:nvCxnSpPr>
        <p:spPr>
          <a:xfrm>
            <a:off x="7321089" y="3812091"/>
            <a:ext cx="435800" cy="51816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70" name="Straight Arrow Connector 160869">
            <a:extLst>
              <a:ext uri="{FF2B5EF4-FFF2-40B4-BE49-F238E27FC236}">
                <a16:creationId xmlns:a16="http://schemas.microsoft.com/office/drawing/2014/main" id="{6EAE4A62-7B07-5618-5D7B-8A70F664A476}"/>
              </a:ext>
            </a:extLst>
          </p:cNvPr>
          <p:cNvCxnSpPr/>
          <p:nvPr/>
        </p:nvCxnSpPr>
        <p:spPr>
          <a:xfrm flipV="1">
            <a:off x="8055088" y="2983882"/>
            <a:ext cx="431587" cy="139515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71" name="Straight Arrow Connector 160870">
            <a:extLst>
              <a:ext uri="{FF2B5EF4-FFF2-40B4-BE49-F238E27FC236}">
                <a16:creationId xmlns:a16="http://schemas.microsoft.com/office/drawing/2014/main" id="{DC8386C5-D9E2-8EAE-4DF7-1F6FC9F370CA}"/>
              </a:ext>
            </a:extLst>
          </p:cNvPr>
          <p:cNvCxnSpPr>
            <a:stCxn id="160860" idx="3"/>
          </p:cNvCxnSpPr>
          <p:nvPr/>
        </p:nvCxnSpPr>
        <p:spPr>
          <a:xfrm>
            <a:off x="8055088" y="3172501"/>
            <a:ext cx="445973" cy="189728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60872" name="Rectangle 160871">
            <a:extLst>
              <a:ext uri="{FF2B5EF4-FFF2-40B4-BE49-F238E27FC236}">
                <a16:creationId xmlns:a16="http://schemas.microsoft.com/office/drawing/2014/main" id="{250DF36B-6ADE-39BB-A560-61C5C453E313}"/>
              </a:ext>
            </a:extLst>
          </p:cNvPr>
          <p:cNvSpPr/>
          <p:nvPr/>
        </p:nvSpPr>
        <p:spPr>
          <a:xfrm>
            <a:off x="8486675" y="2983882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3" name="Rectangle 160872">
            <a:extLst>
              <a:ext uri="{FF2B5EF4-FFF2-40B4-BE49-F238E27FC236}">
                <a16:creationId xmlns:a16="http://schemas.microsoft.com/office/drawing/2014/main" id="{06922607-DBB5-B340-DACA-C65AA05CD717}"/>
              </a:ext>
            </a:extLst>
          </p:cNvPr>
          <p:cNvSpPr/>
          <p:nvPr/>
        </p:nvSpPr>
        <p:spPr>
          <a:xfrm>
            <a:off x="8486675" y="3071375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4" name="Rectangle 160873">
            <a:extLst>
              <a:ext uri="{FF2B5EF4-FFF2-40B4-BE49-F238E27FC236}">
                <a16:creationId xmlns:a16="http://schemas.microsoft.com/office/drawing/2014/main" id="{8D2FB515-D981-0308-51DF-07103E464948}"/>
              </a:ext>
            </a:extLst>
          </p:cNvPr>
          <p:cNvSpPr/>
          <p:nvPr/>
        </p:nvSpPr>
        <p:spPr>
          <a:xfrm>
            <a:off x="8486675" y="3155700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5" name="Rectangle 160874">
            <a:extLst>
              <a:ext uri="{FF2B5EF4-FFF2-40B4-BE49-F238E27FC236}">
                <a16:creationId xmlns:a16="http://schemas.microsoft.com/office/drawing/2014/main" id="{E3E74228-C5D5-4933-BF52-94C64FB567DD}"/>
              </a:ext>
            </a:extLst>
          </p:cNvPr>
          <p:cNvSpPr/>
          <p:nvPr/>
        </p:nvSpPr>
        <p:spPr>
          <a:xfrm>
            <a:off x="5862952" y="4397537"/>
            <a:ext cx="3352074" cy="1532302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Process 2 </a:t>
            </a:r>
          </a:p>
        </p:txBody>
      </p:sp>
      <p:sp>
        <p:nvSpPr>
          <p:cNvPr id="160876" name="Rectangle 160875">
            <a:extLst>
              <a:ext uri="{FF2B5EF4-FFF2-40B4-BE49-F238E27FC236}">
                <a16:creationId xmlns:a16="http://schemas.microsoft.com/office/drawing/2014/main" id="{6FC02C9B-8646-3A20-5E93-9B8C7FC5568A}"/>
              </a:ext>
            </a:extLst>
          </p:cNvPr>
          <p:cNvSpPr/>
          <p:nvPr/>
        </p:nvSpPr>
        <p:spPr>
          <a:xfrm>
            <a:off x="6082714" y="5299007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7" name="Rectangle 160876">
            <a:extLst>
              <a:ext uri="{FF2B5EF4-FFF2-40B4-BE49-F238E27FC236}">
                <a16:creationId xmlns:a16="http://schemas.microsoft.com/office/drawing/2014/main" id="{45E2D8B3-5131-F3B0-1219-1B41809525F7}"/>
              </a:ext>
            </a:extLst>
          </p:cNvPr>
          <p:cNvSpPr/>
          <p:nvPr/>
        </p:nvSpPr>
        <p:spPr>
          <a:xfrm>
            <a:off x="7023814" y="4958495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8" name="Rectangle 160877">
            <a:extLst>
              <a:ext uri="{FF2B5EF4-FFF2-40B4-BE49-F238E27FC236}">
                <a16:creationId xmlns:a16="http://schemas.microsoft.com/office/drawing/2014/main" id="{3224ABAC-C100-3FD9-2DB0-B5793830358D}"/>
              </a:ext>
            </a:extLst>
          </p:cNvPr>
          <p:cNvSpPr/>
          <p:nvPr/>
        </p:nvSpPr>
        <p:spPr>
          <a:xfrm>
            <a:off x="7037001" y="5526014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9" name="Rectangle 160878">
            <a:extLst>
              <a:ext uri="{FF2B5EF4-FFF2-40B4-BE49-F238E27FC236}">
                <a16:creationId xmlns:a16="http://schemas.microsoft.com/office/drawing/2014/main" id="{DC0F81D8-0C2E-64D0-8501-9EB6430C422F}"/>
              </a:ext>
            </a:extLst>
          </p:cNvPr>
          <p:cNvSpPr/>
          <p:nvPr/>
        </p:nvSpPr>
        <p:spPr>
          <a:xfrm>
            <a:off x="7771899" y="4901743"/>
            <a:ext cx="287725" cy="22700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0" name="TextBox 160879">
            <a:extLst>
              <a:ext uri="{FF2B5EF4-FFF2-40B4-BE49-F238E27FC236}">
                <a16:creationId xmlns:a16="http://schemas.microsoft.com/office/drawing/2014/main" id="{861C01E5-AD7D-9F70-EAF4-5575538D3C37}"/>
              </a:ext>
            </a:extLst>
          </p:cNvPr>
          <p:cNvSpPr txBox="1"/>
          <p:nvPr/>
        </p:nvSpPr>
        <p:spPr>
          <a:xfrm>
            <a:off x="5991290" y="5079000"/>
            <a:ext cx="379148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PGD</a:t>
            </a:r>
          </a:p>
        </p:txBody>
      </p:sp>
      <p:sp>
        <p:nvSpPr>
          <p:cNvPr id="160881" name="TextBox 160880">
            <a:extLst>
              <a:ext uri="{FF2B5EF4-FFF2-40B4-BE49-F238E27FC236}">
                <a16:creationId xmlns:a16="http://schemas.microsoft.com/office/drawing/2014/main" id="{0E5215D4-1A59-E3D9-9CA7-9104A4EEECBC}"/>
              </a:ext>
            </a:extLst>
          </p:cNvPr>
          <p:cNvSpPr txBox="1"/>
          <p:nvPr/>
        </p:nvSpPr>
        <p:spPr>
          <a:xfrm>
            <a:off x="6972961" y="4752193"/>
            <a:ext cx="380359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PUD</a:t>
            </a:r>
          </a:p>
        </p:txBody>
      </p:sp>
      <p:sp>
        <p:nvSpPr>
          <p:cNvPr id="160882" name="TextBox 160881">
            <a:extLst>
              <a:ext uri="{FF2B5EF4-FFF2-40B4-BE49-F238E27FC236}">
                <a16:creationId xmlns:a16="http://schemas.microsoft.com/office/drawing/2014/main" id="{7639D78A-348E-E1C6-5CDC-423EFF04BADE}"/>
              </a:ext>
            </a:extLst>
          </p:cNvPr>
          <p:cNvSpPr txBox="1"/>
          <p:nvPr/>
        </p:nvSpPr>
        <p:spPr>
          <a:xfrm>
            <a:off x="7657097" y="4678827"/>
            <a:ext cx="409412" cy="229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883" name="TextBox 160882">
            <a:extLst>
              <a:ext uri="{FF2B5EF4-FFF2-40B4-BE49-F238E27FC236}">
                <a16:creationId xmlns:a16="http://schemas.microsoft.com/office/drawing/2014/main" id="{663130AD-177E-B401-838F-F120B23ED003}"/>
              </a:ext>
            </a:extLst>
          </p:cNvPr>
          <p:cNvSpPr txBox="1"/>
          <p:nvPr/>
        </p:nvSpPr>
        <p:spPr>
          <a:xfrm>
            <a:off x="5841570" y="4580109"/>
            <a:ext cx="763555" cy="253610"/>
          </a:xfrm>
          <a:prstGeom prst="round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mm_struct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60884" name="Straight Arrow Connector 160883">
            <a:extLst>
              <a:ext uri="{FF2B5EF4-FFF2-40B4-BE49-F238E27FC236}">
                <a16:creationId xmlns:a16="http://schemas.microsoft.com/office/drawing/2014/main" id="{F9C1B7D3-370F-7E3B-4802-3B5F4DCBB1CC}"/>
              </a:ext>
            </a:extLst>
          </p:cNvPr>
          <p:cNvCxnSpPr/>
          <p:nvPr/>
        </p:nvCxnSpPr>
        <p:spPr>
          <a:xfrm flipH="1">
            <a:off x="6223348" y="4863793"/>
            <a:ext cx="3228" cy="2446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0885" name="Rectangle 160884">
            <a:extLst>
              <a:ext uri="{FF2B5EF4-FFF2-40B4-BE49-F238E27FC236}">
                <a16:creationId xmlns:a16="http://schemas.microsoft.com/office/drawing/2014/main" id="{40D2E918-A9D0-6013-D783-986974D04307}"/>
              </a:ext>
            </a:extLst>
          </p:cNvPr>
          <p:cNvSpPr/>
          <p:nvPr/>
        </p:nvSpPr>
        <p:spPr>
          <a:xfrm>
            <a:off x="7771899" y="5034741"/>
            <a:ext cx="287725" cy="5202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6" name="Rectangle 160885">
            <a:extLst>
              <a:ext uri="{FF2B5EF4-FFF2-40B4-BE49-F238E27FC236}">
                <a16:creationId xmlns:a16="http://schemas.microsoft.com/office/drawing/2014/main" id="{F0D6C25D-35DD-E9B7-5E55-6C15C7477F2E}"/>
              </a:ext>
            </a:extLst>
          </p:cNvPr>
          <p:cNvSpPr/>
          <p:nvPr/>
        </p:nvSpPr>
        <p:spPr>
          <a:xfrm>
            <a:off x="7023814" y="5019346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7" name="Rectangle 160886">
            <a:extLst>
              <a:ext uri="{FF2B5EF4-FFF2-40B4-BE49-F238E27FC236}">
                <a16:creationId xmlns:a16="http://schemas.microsoft.com/office/drawing/2014/main" id="{02651A8E-2F79-5F88-AEBC-EECD29C5896D}"/>
              </a:ext>
            </a:extLst>
          </p:cNvPr>
          <p:cNvSpPr/>
          <p:nvPr/>
        </p:nvSpPr>
        <p:spPr>
          <a:xfrm>
            <a:off x="7036592" y="5524226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8" name="Rectangle 160887">
            <a:extLst>
              <a:ext uri="{FF2B5EF4-FFF2-40B4-BE49-F238E27FC236}">
                <a16:creationId xmlns:a16="http://schemas.microsoft.com/office/drawing/2014/main" id="{659D6C6D-93B3-A7C7-E369-0F503B9965B5}"/>
              </a:ext>
            </a:extLst>
          </p:cNvPr>
          <p:cNvSpPr/>
          <p:nvPr/>
        </p:nvSpPr>
        <p:spPr>
          <a:xfrm>
            <a:off x="7037001" y="5617393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9" name="Rectangle 160888">
            <a:extLst>
              <a:ext uri="{FF2B5EF4-FFF2-40B4-BE49-F238E27FC236}">
                <a16:creationId xmlns:a16="http://schemas.microsoft.com/office/drawing/2014/main" id="{F5820BC8-1B42-D9D6-5A47-B8FD811B7189}"/>
              </a:ext>
            </a:extLst>
          </p:cNvPr>
          <p:cNvSpPr/>
          <p:nvPr/>
        </p:nvSpPr>
        <p:spPr>
          <a:xfrm>
            <a:off x="6082714" y="5377661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90" name="Rectangle 160889">
            <a:extLst>
              <a:ext uri="{FF2B5EF4-FFF2-40B4-BE49-F238E27FC236}">
                <a16:creationId xmlns:a16="http://schemas.microsoft.com/office/drawing/2014/main" id="{5DC32FE3-D014-3CC1-ADF4-E1A47EA70581}"/>
              </a:ext>
            </a:extLst>
          </p:cNvPr>
          <p:cNvSpPr/>
          <p:nvPr/>
        </p:nvSpPr>
        <p:spPr>
          <a:xfrm>
            <a:off x="6082714" y="5429007"/>
            <a:ext cx="287725" cy="5202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0891" name="Straight Arrow Connector 160890">
            <a:extLst>
              <a:ext uri="{FF2B5EF4-FFF2-40B4-BE49-F238E27FC236}">
                <a16:creationId xmlns:a16="http://schemas.microsoft.com/office/drawing/2014/main" id="{E740547D-2BFC-494D-A918-7BDB27B84BB6}"/>
              </a:ext>
            </a:extLst>
          </p:cNvPr>
          <p:cNvCxnSpPr>
            <a:stCxn id="160889" idx="3"/>
            <a:endCxn id="160886" idx="1"/>
          </p:cNvCxnSpPr>
          <p:nvPr/>
        </p:nvCxnSpPr>
        <p:spPr>
          <a:xfrm flipV="1">
            <a:off x="6370438" y="5045357"/>
            <a:ext cx="653376" cy="358315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92" name="Straight Arrow Connector 160891">
            <a:extLst>
              <a:ext uri="{FF2B5EF4-FFF2-40B4-BE49-F238E27FC236}">
                <a16:creationId xmlns:a16="http://schemas.microsoft.com/office/drawing/2014/main" id="{8767C847-C947-E11F-58E4-8A2AB89673DA}"/>
              </a:ext>
            </a:extLst>
          </p:cNvPr>
          <p:cNvCxnSpPr>
            <a:stCxn id="160890" idx="3"/>
            <a:endCxn id="160887" idx="1"/>
          </p:cNvCxnSpPr>
          <p:nvPr/>
        </p:nvCxnSpPr>
        <p:spPr>
          <a:xfrm>
            <a:off x="6370438" y="5455019"/>
            <a:ext cx="666153" cy="95219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93" name="Straight Arrow Connector 160892">
            <a:extLst>
              <a:ext uri="{FF2B5EF4-FFF2-40B4-BE49-F238E27FC236}">
                <a16:creationId xmlns:a16="http://schemas.microsoft.com/office/drawing/2014/main" id="{09D5FB75-1212-2F11-229C-93B22CD3B243}"/>
              </a:ext>
            </a:extLst>
          </p:cNvPr>
          <p:cNvCxnSpPr/>
          <p:nvPr/>
        </p:nvCxnSpPr>
        <p:spPr>
          <a:xfrm flipV="1">
            <a:off x="7311348" y="4901743"/>
            <a:ext cx="460551" cy="139516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94" name="Straight Arrow Connector 160893">
            <a:extLst>
              <a:ext uri="{FF2B5EF4-FFF2-40B4-BE49-F238E27FC236}">
                <a16:creationId xmlns:a16="http://schemas.microsoft.com/office/drawing/2014/main" id="{20113B9B-E023-9FCE-235D-3FFEC87D62F0}"/>
              </a:ext>
            </a:extLst>
          </p:cNvPr>
          <p:cNvCxnSpPr>
            <a:stCxn id="160863" idx="3"/>
            <a:endCxn id="160833" idx="1"/>
          </p:cNvCxnSpPr>
          <p:nvPr/>
        </p:nvCxnSpPr>
        <p:spPr>
          <a:xfrm>
            <a:off x="8055088" y="3958292"/>
            <a:ext cx="2087036" cy="678322"/>
          </a:xfrm>
          <a:prstGeom prst="straightConnector1">
            <a:avLst/>
          </a:prstGeom>
          <a:noFill/>
          <a:ln w="2286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895" name="Straight Arrow Connector 160894">
            <a:extLst>
              <a:ext uri="{FF2B5EF4-FFF2-40B4-BE49-F238E27FC236}">
                <a16:creationId xmlns:a16="http://schemas.microsoft.com/office/drawing/2014/main" id="{D85CCF0B-DDAE-596E-277C-C9F2628ECFC3}"/>
              </a:ext>
            </a:extLst>
          </p:cNvPr>
          <p:cNvCxnSpPr>
            <a:stCxn id="160885" idx="3"/>
            <a:endCxn id="160833" idx="1"/>
          </p:cNvCxnSpPr>
          <p:nvPr/>
        </p:nvCxnSpPr>
        <p:spPr>
          <a:xfrm flipV="1">
            <a:off x="8059624" y="4636614"/>
            <a:ext cx="2082500" cy="424139"/>
          </a:xfrm>
          <a:prstGeom prst="straightConnector1">
            <a:avLst/>
          </a:prstGeom>
          <a:noFill/>
          <a:ln w="2286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160896" name="Group 160895">
            <a:extLst>
              <a:ext uri="{FF2B5EF4-FFF2-40B4-BE49-F238E27FC236}">
                <a16:creationId xmlns:a16="http://schemas.microsoft.com/office/drawing/2014/main" id="{F7F92486-DEEE-F421-9F2B-A785A0530D32}"/>
              </a:ext>
            </a:extLst>
          </p:cNvPr>
          <p:cNvGrpSpPr/>
          <p:nvPr/>
        </p:nvGrpSpPr>
        <p:grpSpPr>
          <a:xfrm>
            <a:off x="8436837" y="4956888"/>
            <a:ext cx="1561646" cy="608187"/>
            <a:chOff x="7247022" y="4409738"/>
            <a:chExt cx="1561646" cy="608187"/>
          </a:xfrm>
        </p:grpSpPr>
        <p:sp>
          <p:nvSpPr>
            <p:cNvPr id="160897" name="TextBox 160896">
              <a:extLst>
                <a:ext uri="{FF2B5EF4-FFF2-40B4-BE49-F238E27FC236}">
                  <a16:creationId xmlns:a16="http://schemas.microsoft.com/office/drawing/2014/main" id="{61498A4C-BAA5-CA7F-298D-59B8DAC73A38}"/>
                </a:ext>
              </a:extLst>
            </p:cNvPr>
            <p:cNvSpPr txBox="1"/>
            <p:nvPr/>
          </p:nvSpPr>
          <p:spPr>
            <a:xfrm>
              <a:off x="7247022" y="4409738"/>
              <a:ext cx="156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DaxVM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shared</a:t>
              </a:r>
            </a:p>
          </p:txBody>
        </p:sp>
        <p:sp>
          <p:nvSpPr>
            <p:cNvPr id="160898" name="TextBox 160897">
              <a:extLst>
                <a:ext uri="{FF2B5EF4-FFF2-40B4-BE49-F238E27FC236}">
                  <a16:creationId xmlns:a16="http://schemas.microsoft.com/office/drawing/2014/main" id="{23AB253E-A1C4-8DA9-8C22-D73A457A3C64}"/>
                </a:ext>
              </a:extLst>
            </p:cNvPr>
            <p:cNvSpPr txBox="1"/>
            <p:nvPr/>
          </p:nvSpPr>
          <p:spPr>
            <a:xfrm>
              <a:off x="7574259" y="4648593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mapping</a:t>
              </a:r>
            </a:p>
          </p:txBody>
        </p:sp>
      </p:grpSp>
      <p:sp>
        <p:nvSpPr>
          <p:cNvPr id="160899" name="TextBox 160898">
            <a:extLst>
              <a:ext uri="{FF2B5EF4-FFF2-40B4-BE49-F238E27FC236}">
                <a16:creationId xmlns:a16="http://schemas.microsoft.com/office/drawing/2014/main" id="{14D1BE63-EEB3-E43D-842F-19B0D871D538}"/>
              </a:ext>
            </a:extLst>
          </p:cNvPr>
          <p:cNvSpPr txBox="1"/>
          <p:nvPr/>
        </p:nvSpPr>
        <p:spPr>
          <a:xfrm>
            <a:off x="10039515" y="5037537"/>
            <a:ext cx="123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File System</a:t>
            </a:r>
          </a:p>
        </p:txBody>
      </p:sp>
      <p:sp>
        <p:nvSpPr>
          <p:cNvPr id="160900" name="TextBox 160899">
            <a:extLst>
              <a:ext uri="{FF2B5EF4-FFF2-40B4-BE49-F238E27FC236}">
                <a16:creationId xmlns:a16="http://schemas.microsoft.com/office/drawing/2014/main" id="{C34BCDEC-6F15-3F4C-8078-DE0420694207}"/>
              </a:ext>
            </a:extLst>
          </p:cNvPr>
          <p:cNvSpPr txBox="1"/>
          <p:nvPr/>
        </p:nvSpPr>
        <p:spPr>
          <a:xfrm>
            <a:off x="7461540" y="4923893"/>
            <a:ext cx="409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RW</a:t>
            </a:r>
          </a:p>
        </p:txBody>
      </p:sp>
      <p:sp>
        <p:nvSpPr>
          <p:cNvPr id="160901" name="TextBox 160900">
            <a:extLst>
              <a:ext uri="{FF2B5EF4-FFF2-40B4-BE49-F238E27FC236}">
                <a16:creationId xmlns:a16="http://schemas.microsoft.com/office/drawing/2014/main" id="{F944071B-A2C4-C63B-09B5-4E61848D13AB}"/>
              </a:ext>
            </a:extLst>
          </p:cNvPr>
          <p:cNvSpPr txBox="1"/>
          <p:nvPr/>
        </p:nvSpPr>
        <p:spPr>
          <a:xfrm>
            <a:off x="7493600" y="3822110"/>
            <a:ext cx="37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RO</a:t>
            </a:r>
          </a:p>
        </p:txBody>
      </p:sp>
      <p:sp>
        <p:nvSpPr>
          <p:cNvPr id="160902" name="TextBox 160901">
            <a:extLst>
              <a:ext uri="{FF2B5EF4-FFF2-40B4-BE49-F238E27FC236}">
                <a16:creationId xmlns:a16="http://schemas.microsoft.com/office/drawing/2014/main" id="{4B59D5EE-3B7A-F850-6301-5309ADC80337}"/>
              </a:ext>
            </a:extLst>
          </p:cNvPr>
          <p:cNvSpPr txBox="1"/>
          <p:nvPr/>
        </p:nvSpPr>
        <p:spPr>
          <a:xfrm>
            <a:off x="10322238" y="1770138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Space</a:t>
            </a:r>
          </a:p>
        </p:txBody>
      </p:sp>
      <p:sp>
        <p:nvSpPr>
          <p:cNvPr id="160903" name="TextBox 160902">
            <a:extLst>
              <a:ext uri="{FF2B5EF4-FFF2-40B4-BE49-F238E27FC236}">
                <a16:creationId xmlns:a16="http://schemas.microsoft.com/office/drawing/2014/main" id="{050DFFC4-B810-9B02-3C2E-4BDED6AFD969}"/>
              </a:ext>
            </a:extLst>
          </p:cNvPr>
          <p:cNvSpPr txBox="1"/>
          <p:nvPr/>
        </p:nvSpPr>
        <p:spPr>
          <a:xfrm>
            <a:off x="8443219" y="2243367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</a:t>
            </a:r>
          </a:p>
        </p:txBody>
      </p:sp>
      <p:graphicFrame>
        <p:nvGraphicFramePr>
          <p:cNvPr id="160904" name="Table 160903">
            <a:extLst>
              <a:ext uri="{FF2B5EF4-FFF2-40B4-BE49-F238E27FC236}">
                <a16:creationId xmlns:a16="http://schemas.microsoft.com/office/drawing/2014/main" id="{B4A67113-2834-876A-AB49-E14C30258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2600"/>
              </p:ext>
            </p:extLst>
          </p:nvPr>
        </p:nvGraphicFramePr>
        <p:xfrm>
          <a:off x="6597550" y="1818415"/>
          <a:ext cx="3454836" cy="435456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35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0905" name="Rectangle 160904">
            <a:extLst>
              <a:ext uri="{FF2B5EF4-FFF2-40B4-BE49-F238E27FC236}">
                <a16:creationId xmlns:a16="http://schemas.microsoft.com/office/drawing/2014/main" id="{3D3AF858-40F0-5636-72BC-6A66D57D895B}"/>
              </a:ext>
            </a:extLst>
          </p:cNvPr>
          <p:cNvSpPr/>
          <p:nvPr/>
        </p:nvSpPr>
        <p:spPr>
          <a:xfrm>
            <a:off x="10168420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60906" name="Rectangle 160905">
            <a:extLst>
              <a:ext uri="{FF2B5EF4-FFF2-40B4-BE49-F238E27FC236}">
                <a16:creationId xmlns:a16="http://schemas.microsoft.com/office/drawing/2014/main" id="{D0554686-E3EC-9BD9-376E-812A9402F990}"/>
              </a:ext>
            </a:extLst>
          </p:cNvPr>
          <p:cNvSpPr/>
          <p:nvPr/>
        </p:nvSpPr>
        <p:spPr>
          <a:xfrm>
            <a:off x="10429143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60907" name="Rectangle 160906">
            <a:extLst>
              <a:ext uri="{FF2B5EF4-FFF2-40B4-BE49-F238E27FC236}">
                <a16:creationId xmlns:a16="http://schemas.microsoft.com/office/drawing/2014/main" id="{D0640DB8-4FA6-3E1A-B0B5-9CD11AAB4E61}"/>
              </a:ext>
            </a:extLst>
          </p:cNvPr>
          <p:cNvSpPr/>
          <p:nvPr/>
        </p:nvSpPr>
        <p:spPr>
          <a:xfrm>
            <a:off x="10686953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60908" name="Rectangle 160907">
            <a:extLst>
              <a:ext uri="{FF2B5EF4-FFF2-40B4-BE49-F238E27FC236}">
                <a16:creationId xmlns:a16="http://schemas.microsoft.com/office/drawing/2014/main" id="{E3679CD0-0A8C-FEC7-E417-92F3275A5D7C}"/>
              </a:ext>
            </a:extLst>
          </p:cNvPr>
          <p:cNvSpPr/>
          <p:nvPr/>
        </p:nvSpPr>
        <p:spPr>
          <a:xfrm>
            <a:off x="10947676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60909" name="Rectangle 160908">
            <a:extLst>
              <a:ext uri="{FF2B5EF4-FFF2-40B4-BE49-F238E27FC236}">
                <a16:creationId xmlns:a16="http://schemas.microsoft.com/office/drawing/2014/main" id="{839497DA-578E-A6B4-9417-5327C6A800FE}"/>
              </a:ext>
            </a:extLst>
          </p:cNvPr>
          <p:cNvSpPr/>
          <p:nvPr/>
        </p:nvSpPr>
        <p:spPr>
          <a:xfrm>
            <a:off x="9910610" y="3001901"/>
            <a:ext cx="257810" cy="4389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0910" name="Rounded Rectangle 116">
            <a:extLst>
              <a:ext uri="{FF2B5EF4-FFF2-40B4-BE49-F238E27FC236}">
                <a16:creationId xmlns:a16="http://schemas.microsoft.com/office/drawing/2014/main" id="{07212D16-93A3-A593-ED68-F56B10745315}"/>
              </a:ext>
            </a:extLst>
          </p:cNvPr>
          <p:cNvSpPr/>
          <p:nvPr/>
        </p:nvSpPr>
        <p:spPr>
          <a:xfrm>
            <a:off x="8066566" y="1730998"/>
            <a:ext cx="1237615" cy="576493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912" name="TextBox 160911">
            <a:extLst>
              <a:ext uri="{FF2B5EF4-FFF2-40B4-BE49-F238E27FC236}">
                <a16:creationId xmlns:a16="http://schemas.microsoft.com/office/drawing/2014/main" id="{8387D60D-D203-295F-410D-3935536D3B50}"/>
              </a:ext>
            </a:extLst>
          </p:cNvPr>
          <p:cNvSpPr txBox="1"/>
          <p:nvPr/>
        </p:nvSpPr>
        <p:spPr>
          <a:xfrm>
            <a:off x="9737877" y="2620214"/>
            <a:ext cx="17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File 1 Data Pages</a:t>
            </a:r>
          </a:p>
        </p:txBody>
      </p:sp>
      <p:sp>
        <p:nvSpPr>
          <p:cNvPr id="160913" name="TextBox 160912">
            <a:extLst>
              <a:ext uri="{FF2B5EF4-FFF2-40B4-BE49-F238E27FC236}">
                <a16:creationId xmlns:a16="http://schemas.microsoft.com/office/drawing/2014/main" id="{C90BF5B2-ACD9-D9B2-D5E3-11389F6E0B31}"/>
              </a:ext>
            </a:extLst>
          </p:cNvPr>
          <p:cNvSpPr txBox="1"/>
          <p:nvPr/>
        </p:nvSpPr>
        <p:spPr>
          <a:xfrm>
            <a:off x="11072424" y="4035447"/>
            <a:ext cx="647816" cy="307777"/>
          </a:xfrm>
          <a:prstGeom prst="rect">
            <a:avLst/>
          </a:prstGeom>
          <a:solidFill>
            <a:srgbClr val="EEDAC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Offset</a:t>
            </a:r>
          </a:p>
        </p:txBody>
      </p:sp>
      <p:cxnSp>
        <p:nvCxnSpPr>
          <p:cNvPr id="160914" name="Straight Arrow Connector 160913">
            <a:extLst>
              <a:ext uri="{FF2B5EF4-FFF2-40B4-BE49-F238E27FC236}">
                <a16:creationId xmlns:a16="http://schemas.microsoft.com/office/drawing/2014/main" id="{E4F4B129-D1A6-A77D-181C-FBE47BC1D0DF}"/>
              </a:ext>
            </a:extLst>
          </p:cNvPr>
          <p:cNvCxnSpPr>
            <a:stCxn id="160913" idx="1"/>
            <a:endCxn id="160827" idx="3"/>
          </p:cNvCxnSpPr>
          <p:nvPr/>
        </p:nvCxnSpPr>
        <p:spPr>
          <a:xfrm flipH="1">
            <a:off x="10748548" y="4189336"/>
            <a:ext cx="323876" cy="561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915" name="Elbow Connector 64">
            <a:extLst>
              <a:ext uri="{FF2B5EF4-FFF2-40B4-BE49-F238E27FC236}">
                <a16:creationId xmlns:a16="http://schemas.microsoft.com/office/drawing/2014/main" id="{DD303917-0DFF-4F30-54A2-70B4C971C617}"/>
              </a:ext>
            </a:extLst>
          </p:cNvPr>
          <p:cNvCxnSpPr>
            <a:cxnSpLocks/>
            <a:stCxn id="160828" idx="3"/>
            <a:endCxn id="160830" idx="3"/>
          </p:cNvCxnSpPr>
          <p:nvPr/>
        </p:nvCxnSpPr>
        <p:spPr>
          <a:xfrm>
            <a:off x="10748548" y="4247007"/>
            <a:ext cx="324669" cy="381156"/>
          </a:xfrm>
          <a:prstGeom prst="bentConnector3">
            <a:avLst>
              <a:gd name="adj1" fmla="val 130805"/>
            </a:avLst>
          </a:prstGeom>
          <a:noFill/>
          <a:ln w="12700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  <a:tailEnd type="arrow"/>
          </a:ln>
          <a:effectLst/>
        </p:spPr>
      </p:cxnSp>
      <p:cxnSp>
        <p:nvCxnSpPr>
          <p:cNvPr id="160919" name="Straight Arrow Connector 160918">
            <a:extLst>
              <a:ext uri="{FF2B5EF4-FFF2-40B4-BE49-F238E27FC236}">
                <a16:creationId xmlns:a16="http://schemas.microsoft.com/office/drawing/2014/main" id="{DF67BF5C-DD14-E3BE-EA71-569D2E001651}"/>
              </a:ext>
            </a:extLst>
          </p:cNvPr>
          <p:cNvCxnSpPr>
            <a:cxnSpLocks/>
            <a:endCxn id="160909" idx="0"/>
          </p:cNvCxnSpPr>
          <p:nvPr/>
        </p:nvCxnSpPr>
        <p:spPr>
          <a:xfrm>
            <a:off x="8168920" y="2275130"/>
            <a:ext cx="1870595" cy="72677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0" name="Straight Arrow Connector 160919">
            <a:extLst>
              <a:ext uri="{FF2B5EF4-FFF2-40B4-BE49-F238E27FC236}">
                <a16:creationId xmlns:a16="http://schemas.microsoft.com/office/drawing/2014/main" id="{F4C23F10-50C1-42B5-44FA-F472C60D91BB}"/>
              </a:ext>
            </a:extLst>
          </p:cNvPr>
          <p:cNvCxnSpPr>
            <a:cxnSpLocks/>
            <a:endCxn id="160905" idx="0"/>
          </p:cNvCxnSpPr>
          <p:nvPr/>
        </p:nvCxnSpPr>
        <p:spPr>
          <a:xfrm>
            <a:off x="8458200" y="2267840"/>
            <a:ext cx="1839125" cy="73406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1" name="Straight Arrow Connector 160920">
            <a:extLst>
              <a:ext uri="{FF2B5EF4-FFF2-40B4-BE49-F238E27FC236}">
                <a16:creationId xmlns:a16="http://schemas.microsoft.com/office/drawing/2014/main" id="{17827AFB-D0E5-27B5-3696-22E2E7A341BC}"/>
              </a:ext>
            </a:extLst>
          </p:cNvPr>
          <p:cNvCxnSpPr>
            <a:cxnSpLocks/>
            <a:endCxn id="160906" idx="0"/>
          </p:cNvCxnSpPr>
          <p:nvPr/>
        </p:nvCxnSpPr>
        <p:spPr>
          <a:xfrm>
            <a:off x="8718923" y="2253871"/>
            <a:ext cx="1839125" cy="74803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2" name="Straight Arrow Connector 160921">
            <a:extLst>
              <a:ext uri="{FF2B5EF4-FFF2-40B4-BE49-F238E27FC236}">
                <a16:creationId xmlns:a16="http://schemas.microsoft.com/office/drawing/2014/main" id="{D8538E40-1030-B92C-0152-F1A5F8FED09B}"/>
              </a:ext>
            </a:extLst>
          </p:cNvPr>
          <p:cNvCxnSpPr>
            <a:cxnSpLocks/>
            <a:endCxn id="160907" idx="0"/>
          </p:cNvCxnSpPr>
          <p:nvPr/>
        </p:nvCxnSpPr>
        <p:spPr>
          <a:xfrm>
            <a:off x="8945263" y="2269442"/>
            <a:ext cx="1870595" cy="73245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923" name="Straight Arrow Connector 160922">
            <a:extLst>
              <a:ext uri="{FF2B5EF4-FFF2-40B4-BE49-F238E27FC236}">
                <a16:creationId xmlns:a16="http://schemas.microsoft.com/office/drawing/2014/main" id="{0752A772-0230-A2AE-DF9B-D89FDD40410E}"/>
              </a:ext>
            </a:extLst>
          </p:cNvPr>
          <p:cNvCxnSpPr>
            <a:cxnSpLocks/>
            <a:endCxn id="160908" idx="0"/>
          </p:cNvCxnSpPr>
          <p:nvPr/>
        </p:nvCxnSpPr>
        <p:spPr>
          <a:xfrm>
            <a:off x="9205986" y="2246534"/>
            <a:ext cx="1870595" cy="75536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3574A0-F736-367F-59A1-43399EF786BF}"/>
              </a:ext>
            </a:extLst>
          </p:cNvPr>
          <p:cNvSpPr txBox="1"/>
          <p:nvPr/>
        </p:nvSpPr>
        <p:spPr>
          <a:xfrm>
            <a:off x="7978673" y="558638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E4851-BBA5-1E86-E3CE-D877F6162DFB}"/>
              </a:ext>
            </a:extLst>
          </p:cNvPr>
          <p:cNvSpPr txBox="1"/>
          <p:nvPr/>
        </p:nvSpPr>
        <p:spPr>
          <a:xfrm>
            <a:off x="10748548" y="562722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E6213-9853-FD89-F83F-EC1CAD850948}"/>
              </a:ext>
            </a:extLst>
          </p:cNvPr>
          <p:cNvSpPr txBox="1"/>
          <p:nvPr/>
        </p:nvSpPr>
        <p:spPr>
          <a:xfrm>
            <a:off x="213428" y="6443964"/>
            <a:ext cx="624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Related Work: O(1) Memory [HotOS’17] and </a:t>
            </a:r>
            <a:r>
              <a:rPr lang="en-US" dirty="0" err="1">
                <a:solidFill>
                  <a:schemeClr val="bg1"/>
                </a:solidFill>
              </a:rPr>
              <a:t>FlashMap</a:t>
            </a:r>
            <a:r>
              <a:rPr lang="en-US" dirty="0">
                <a:solidFill>
                  <a:schemeClr val="bg1"/>
                </a:solidFill>
              </a:rPr>
              <a:t> [ISCA ‘15]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EC2B9-008F-CBF6-56EB-92DDC5C33CCE}"/>
              </a:ext>
            </a:extLst>
          </p:cNvPr>
          <p:cNvSpPr txBox="1"/>
          <p:nvPr/>
        </p:nvSpPr>
        <p:spPr>
          <a:xfrm>
            <a:off x="413164" y="2256426"/>
            <a:ext cx="4629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</a:rPr>
              <a:t>File system </a:t>
            </a:r>
            <a:r>
              <a:rPr lang="en-US" sz="2400" kern="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sz="2400" kern="0" dirty="0">
                <a:solidFill>
                  <a:prstClr val="black"/>
                </a:solidFill>
              </a:rPr>
              <a:t> persistent page table fragments per 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DAE56-EAF3-AB62-CC22-DC7375149519}"/>
              </a:ext>
            </a:extLst>
          </p:cNvPr>
          <p:cNvSpPr txBox="1"/>
          <p:nvPr/>
        </p:nvSpPr>
        <p:spPr>
          <a:xfrm>
            <a:off x="632555" y="950866"/>
            <a:ext cx="1118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Observation</a:t>
            </a:r>
            <a:r>
              <a:rPr lang="en-US" sz="2400" dirty="0"/>
              <a:t>: Files are in a byte-addressable medium. DAX mappings physical translations are known; they are storage locations. 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09923-7AC2-BC4A-5A53-D73E8A71879A}"/>
              </a:ext>
            </a:extLst>
          </p:cNvPr>
          <p:cNvSpPr txBox="1"/>
          <p:nvPr/>
        </p:nvSpPr>
        <p:spPr>
          <a:xfrm>
            <a:off x="410975" y="3223327"/>
            <a:ext cx="492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</a:rPr>
              <a:t>O(1) mmap </a:t>
            </a:r>
            <a:r>
              <a:rPr lang="en-US" sz="2400" kern="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sz="2400" kern="0" dirty="0">
                <a:solidFill>
                  <a:prstClr val="black"/>
                </a:solidFill>
              </a:rPr>
              <a:t>  attach fragments to process volatile page table trees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ECEF76-5DE1-E615-4E97-29A6D6FF0B4F}"/>
              </a:ext>
            </a:extLst>
          </p:cNvPr>
          <p:cNvSpPr txBox="1"/>
          <p:nvPr/>
        </p:nvSpPr>
        <p:spPr>
          <a:xfrm>
            <a:off x="382230" y="4116129"/>
            <a:ext cx="5150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</a:rPr>
              <a:t>Shared among processes</a:t>
            </a:r>
          </a:p>
          <a:p>
            <a:pPr marL="800100" lvl="1" indent="-342900" defTabSz="914400"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</a:rPr>
              <a:t>What about permissions?</a:t>
            </a:r>
          </a:p>
          <a:p>
            <a:pPr marL="800100" lvl="1" indent="-342900" defTabSz="914400"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</a:rPr>
              <a:t>What about metadata (dirty bit)?</a:t>
            </a:r>
          </a:p>
          <a:p>
            <a:pPr marL="800100" lvl="1" indent="-342900" defTabSz="914400"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</a:rPr>
              <a:t>More in the paper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4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62"/>
    </mc:Choice>
    <mc:Fallback xmlns="">
      <p:transition spd="slow" advTm="137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0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/>
                                        <p:tgtEl>
                                          <p:spTgt spid="1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/>
                                        <p:tgtEl>
                                          <p:spTgt spid="16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/>
                                        <p:tgtEl>
                                          <p:spTgt spid="16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6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6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6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6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6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6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6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6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6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6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6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6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0826" grpId="0" animBg="1"/>
      <p:bldP spid="160827" grpId="0" animBg="1"/>
      <p:bldP spid="160828" grpId="0" animBg="1"/>
      <p:bldP spid="160829" grpId="0" animBg="1"/>
      <p:bldP spid="160830" grpId="0" animBg="1"/>
      <p:bldP spid="160831" grpId="0" animBg="1"/>
      <p:bldP spid="160832" grpId="0" animBg="1"/>
      <p:bldP spid="160833" grpId="0" animBg="1"/>
      <p:bldP spid="160833" grpId="1" animBg="1"/>
      <p:bldP spid="160833" grpId="2" animBg="1"/>
      <p:bldP spid="160834" grpId="0" animBg="1"/>
      <p:bldP spid="160835" grpId="0" animBg="1"/>
      <p:bldP spid="160836" grpId="0" animBg="1"/>
      <p:bldP spid="160837" grpId="0" animBg="1"/>
      <p:bldP spid="160838" grpId="0"/>
      <p:bldP spid="160839" grpId="0"/>
      <p:bldP spid="160840" grpId="0"/>
      <p:bldP spid="160849" grpId="0" animBg="1"/>
      <p:bldP spid="160863" grpId="0" animBg="1"/>
      <p:bldP spid="160875" grpId="0"/>
      <p:bldP spid="160876" grpId="0" animBg="1"/>
      <p:bldP spid="160877" grpId="0" animBg="1"/>
      <p:bldP spid="160878" grpId="0" animBg="1"/>
      <p:bldP spid="160879" grpId="0" animBg="1"/>
      <p:bldP spid="160880" grpId="0"/>
      <p:bldP spid="160881" grpId="0"/>
      <p:bldP spid="160882" grpId="0"/>
      <p:bldP spid="160883" grpId="0"/>
      <p:bldP spid="160885" grpId="0" animBg="1"/>
      <p:bldP spid="160886" grpId="0" animBg="1"/>
      <p:bldP spid="160887" grpId="0" animBg="1"/>
      <p:bldP spid="160888" grpId="0" animBg="1"/>
      <p:bldP spid="160889" grpId="0" animBg="1"/>
      <p:bldP spid="160890" grpId="0" animBg="1"/>
      <p:bldP spid="160899" grpId="0"/>
      <p:bldP spid="160900" grpId="0"/>
      <p:bldP spid="160901" grpId="0"/>
      <p:bldP spid="160908" grpId="0" animBg="1"/>
      <p:bldP spid="160909" grpId="0" animBg="1"/>
      <p:bldP spid="160909" grpId="1" animBg="1"/>
      <p:bldP spid="160913" grpId="0" animBg="1"/>
      <p:bldP spid="7" grpId="0"/>
      <p:bldP spid="11" grpId="0"/>
      <p:bldP spid="18" grpId="0"/>
      <p:bldP spid="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1286CD-36DB-E2EE-1479-B6D1ED53EB9D}"/>
              </a:ext>
            </a:extLst>
          </p:cNvPr>
          <p:cNvSpPr/>
          <p:nvPr/>
        </p:nvSpPr>
        <p:spPr>
          <a:xfrm>
            <a:off x="270165" y="3574151"/>
            <a:ext cx="6917964" cy="2452252"/>
          </a:xfrm>
          <a:prstGeom prst="round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B275EB-877E-E1E9-C81C-1333C452CA96}"/>
              </a:ext>
            </a:extLst>
          </p:cNvPr>
          <p:cNvSpPr/>
          <p:nvPr/>
        </p:nvSpPr>
        <p:spPr>
          <a:xfrm>
            <a:off x="270164" y="3574473"/>
            <a:ext cx="11242963" cy="2452252"/>
          </a:xfrm>
          <a:prstGeom prst="round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4</a:t>
            </a:fld>
            <a:endParaRPr lang="en-US" dirty="0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47809BFB-522E-FF77-D873-239CE150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Direct Access: The different interfaces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8E63FF-923F-6E08-CE73-629BF5D68ED5}"/>
              </a:ext>
            </a:extLst>
          </p:cNvPr>
          <p:cNvCxnSpPr/>
          <p:nvPr/>
        </p:nvCxnSpPr>
        <p:spPr>
          <a:xfrm>
            <a:off x="1454727" y="3241963"/>
            <a:ext cx="9029700" cy="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E5E0C9-E6B6-B0BC-9623-5EA87AD8D5C6}"/>
              </a:ext>
            </a:extLst>
          </p:cNvPr>
          <p:cNvSpPr txBox="1"/>
          <p:nvPr/>
        </p:nvSpPr>
        <p:spPr>
          <a:xfrm>
            <a:off x="613064" y="1579418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User-Space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F0F63F-DD4C-3D6D-2789-2FB294AFC2E4}"/>
              </a:ext>
            </a:extLst>
          </p:cNvPr>
          <p:cNvSpPr txBox="1"/>
          <p:nvPr/>
        </p:nvSpPr>
        <p:spPr>
          <a:xfrm>
            <a:off x="501238" y="4054084"/>
            <a:ext cx="18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Kernel-Space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C85F6D-7D6F-AE40-D029-F59C146965A0}"/>
              </a:ext>
            </a:extLst>
          </p:cNvPr>
          <p:cNvSpPr/>
          <p:nvPr/>
        </p:nvSpPr>
        <p:spPr>
          <a:xfrm>
            <a:off x="2347479" y="1360213"/>
            <a:ext cx="2535382" cy="886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pic>
        <p:nvPicPr>
          <p:cNvPr id="28" name="Graphic 23" descr="Server">
            <a:extLst>
              <a:ext uri="{FF2B5EF4-FFF2-40B4-BE49-F238E27FC236}">
                <a16:creationId xmlns:a16="http://schemas.microsoft.com/office/drawing/2014/main" id="{41A9D8BF-57D5-9D5B-08AD-A63DA39EC9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096816" y="4284922"/>
            <a:ext cx="914400" cy="914400"/>
          </a:xfrm>
          <a:prstGeom prst="rect">
            <a:avLst/>
          </a:prstGeom>
        </p:spPr>
      </p:pic>
      <p:pic>
        <p:nvPicPr>
          <p:cNvPr id="29" name="Graphic 23" descr="Server">
            <a:extLst>
              <a:ext uri="{FF2B5EF4-FFF2-40B4-BE49-F238E27FC236}">
                <a16:creationId xmlns:a16="http://schemas.microsoft.com/office/drawing/2014/main" id="{F4AA091F-E889-016D-2D67-8A6B5B5F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189648" y="4284918"/>
            <a:ext cx="914400" cy="914400"/>
          </a:xfrm>
          <a:prstGeom prst="rect">
            <a:avLst/>
          </a:prstGeom>
        </p:spPr>
      </p:pic>
      <p:pic>
        <p:nvPicPr>
          <p:cNvPr id="31" name="Graphic 23" descr="Server">
            <a:extLst>
              <a:ext uri="{FF2B5EF4-FFF2-40B4-BE49-F238E27FC236}">
                <a16:creationId xmlns:a16="http://schemas.microsoft.com/office/drawing/2014/main" id="{23DB8C37-3088-76F0-B07F-3A8BDFC676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65592" y="4284920"/>
            <a:ext cx="914400" cy="914400"/>
          </a:xfrm>
          <a:prstGeom prst="rect">
            <a:avLst/>
          </a:prstGeom>
        </p:spPr>
      </p:pic>
      <p:pic>
        <p:nvPicPr>
          <p:cNvPr id="32" name="Graphic 23" descr="Server">
            <a:extLst>
              <a:ext uri="{FF2B5EF4-FFF2-40B4-BE49-F238E27FC236}">
                <a16:creationId xmlns:a16="http://schemas.microsoft.com/office/drawing/2014/main" id="{892F1B2F-5A07-BED3-7529-F406B7109E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8128" y="4284919"/>
            <a:ext cx="914400" cy="914400"/>
          </a:xfrm>
          <a:prstGeom prst="rect">
            <a:avLst/>
          </a:prstGeom>
        </p:spPr>
      </p:pic>
      <p:pic>
        <p:nvPicPr>
          <p:cNvPr id="34" name="Graphic 23" descr="Server">
            <a:extLst>
              <a:ext uri="{FF2B5EF4-FFF2-40B4-BE49-F238E27FC236}">
                <a16:creationId xmlns:a16="http://schemas.microsoft.com/office/drawing/2014/main" id="{95CDCAE1-D616-D989-C3DE-FE09507AD1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045274" y="4271628"/>
            <a:ext cx="914400" cy="914400"/>
          </a:xfrm>
          <a:prstGeom prst="rect">
            <a:avLst/>
          </a:prstGeom>
        </p:spPr>
      </p:pic>
      <p:pic>
        <p:nvPicPr>
          <p:cNvPr id="35" name="Graphic 23" descr="Server">
            <a:extLst>
              <a:ext uri="{FF2B5EF4-FFF2-40B4-BE49-F238E27FC236}">
                <a16:creationId xmlns:a16="http://schemas.microsoft.com/office/drawing/2014/main" id="{F6F106C1-DC4C-81F7-7705-09CB27AA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298083" y="4264295"/>
            <a:ext cx="914400" cy="9144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C0B005C-DC7B-B536-1D44-28A432B5ABA6}"/>
              </a:ext>
            </a:extLst>
          </p:cNvPr>
          <p:cNvSpPr/>
          <p:nvPr/>
        </p:nvSpPr>
        <p:spPr>
          <a:xfrm>
            <a:off x="5380109" y="5234174"/>
            <a:ext cx="1257034" cy="26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84140"/>
                </a:solidFill>
              </a:rPr>
              <a:t>DRAM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EC7548-E10A-46D3-BD63-070F43250A4F}"/>
              </a:ext>
            </a:extLst>
          </p:cNvPr>
          <p:cNvSpPr/>
          <p:nvPr/>
        </p:nvSpPr>
        <p:spPr>
          <a:xfrm>
            <a:off x="8691808" y="5269155"/>
            <a:ext cx="1257034" cy="26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DBA476"/>
                </a:solidFill>
              </a:rPr>
              <a:t>PMEM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60FB20-B130-250F-9DC4-00CEA366991D}"/>
              </a:ext>
            </a:extLst>
          </p:cNvPr>
          <p:cNvSpPr/>
          <p:nvPr/>
        </p:nvSpPr>
        <p:spPr>
          <a:xfrm>
            <a:off x="8262548" y="1737360"/>
            <a:ext cx="1508760" cy="338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E43F22-4545-D811-AF45-D79003FC9200}"/>
              </a:ext>
            </a:extLst>
          </p:cNvPr>
          <p:cNvSpPr/>
          <p:nvPr/>
        </p:nvSpPr>
        <p:spPr>
          <a:xfrm>
            <a:off x="8311896" y="4553712"/>
            <a:ext cx="1508760" cy="338101"/>
          </a:xfrm>
          <a:prstGeom prst="rect">
            <a:avLst/>
          </a:prstGeom>
          <a:solidFill>
            <a:srgbClr val="DBA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AC8FA96-563A-AD13-CBD3-0735A3F00515}"/>
              </a:ext>
            </a:extLst>
          </p:cNvPr>
          <p:cNvSpPr/>
          <p:nvPr/>
        </p:nvSpPr>
        <p:spPr>
          <a:xfrm rot="13440328">
            <a:off x="2208715" y="1657826"/>
            <a:ext cx="3601485" cy="3500785"/>
          </a:xfrm>
          <a:prstGeom prst="arc">
            <a:avLst/>
          </a:prstGeom>
          <a:ln w="508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ADA60-9130-31DA-45DC-69D9934EAF6A}"/>
              </a:ext>
            </a:extLst>
          </p:cNvPr>
          <p:cNvSpPr txBox="1"/>
          <p:nvPr/>
        </p:nvSpPr>
        <p:spPr>
          <a:xfrm>
            <a:off x="2722757" y="2603657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DAX-mmap()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9E6A1-9027-00D0-A771-56E2C522A041}"/>
              </a:ext>
            </a:extLst>
          </p:cNvPr>
          <p:cNvSpPr txBox="1"/>
          <p:nvPr/>
        </p:nvSpPr>
        <p:spPr>
          <a:xfrm>
            <a:off x="2763701" y="4367836"/>
            <a:ext cx="1775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Mapping set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6492591-A052-694C-B4FE-E397C4262A81}"/>
              </a:ext>
            </a:extLst>
          </p:cNvPr>
          <p:cNvSpPr/>
          <p:nvPr/>
        </p:nvSpPr>
        <p:spPr>
          <a:xfrm rot="2818941">
            <a:off x="1503671" y="1548720"/>
            <a:ext cx="3601485" cy="3500785"/>
          </a:xfrm>
          <a:prstGeom prst="arc">
            <a:avLst/>
          </a:prstGeom>
          <a:ln w="508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FE3AF5-5628-A84C-9EA7-AE3DD8F154C0}"/>
              </a:ext>
            </a:extLst>
          </p:cNvPr>
          <p:cNvCxnSpPr>
            <a:stCxn id="41" idx="2"/>
            <a:endCxn id="43" idx="0"/>
          </p:cNvCxnSpPr>
          <p:nvPr/>
        </p:nvCxnSpPr>
        <p:spPr>
          <a:xfrm>
            <a:off x="9016928" y="2075688"/>
            <a:ext cx="49348" cy="24780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91694CA-701D-9556-3088-D304D9F6115F}"/>
              </a:ext>
            </a:extLst>
          </p:cNvPr>
          <p:cNvSpPr/>
          <p:nvPr/>
        </p:nvSpPr>
        <p:spPr>
          <a:xfrm>
            <a:off x="8262548" y="1732901"/>
            <a:ext cx="1508760" cy="338328"/>
          </a:xfrm>
          <a:prstGeom prst="rect">
            <a:avLst/>
          </a:prstGeom>
          <a:solidFill>
            <a:srgbClr val="DBA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EE865-163E-07FE-83A5-A156424E55EA}"/>
              </a:ext>
            </a:extLst>
          </p:cNvPr>
          <p:cNvSpPr txBox="1"/>
          <p:nvPr/>
        </p:nvSpPr>
        <p:spPr>
          <a:xfrm>
            <a:off x="9320325" y="2575328"/>
            <a:ext cx="1564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Courier New" pitchFamily="49" charset="0"/>
              </a:rPr>
              <a:t>Load/Store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F18DA0-1980-F580-0251-6C137497B3F4}"/>
              </a:ext>
            </a:extLst>
          </p:cNvPr>
          <p:cNvSpPr/>
          <p:nvPr/>
        </p:nvSpPr>
        <p:spPr>
          <a:xfrm>
            <a:off x="-3980" y="5388319"/>
            <a:ext cx="12195980" cy="96852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Dax-MM provides true zero-copy and kernel-bypass storage access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087B4C-16B1-F3BE-5E76-3D3C8A93DAA6}"/>
              </a:ext>
            </a:extLst>
          </p:cNvPr>
          <p:cNvSpPr txBox="1"/>
          <p:nvPr/>
        </p:nvSpPr>
        <p:spPr>
          <a:xfrm>
            <a:off x="6532654" y="1538230"/>
            <a:ext cx="1776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Virtual Address</a:t>
            </a:r>
          </a:p>
          <a:p>
            <a:pPr algn="ctr"/>
            <a:r>
              <a:rPr lang="en-US" sz="2000" dirty="0"/>
              <a:t>(Buffer)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9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26"/>
    </mc:Choice>
    <mc:Fallback xmlns="">
      <p:transition spd="slow" advTm="43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15" grpId="0" animBg="1"/>
      <p:bldP spid="11" grpId="0"/>
      <p:bldP spid="12" grpId="0"/>
      <p:bldP spid="13" grpId="0" animBg="1"/>
      <p:bldP spid="7" grpId="0" animBg="1"/>
      <p:bldP spid="9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1FE783B-693A-1F60-D365-39CBD4B8872B}"/>
              </a:ext>
            </a:extLst>
          </p:cNvPr>
          <p:cNvSpPr/>
          <p:nvPr/>
        </p:nvSpPr>
        <p:spPr>
          <a:xfrm>
            <a:off x="4426608" y="1981109"/>
            <a:ext cx="1269471" cy="2866109"/>
          </a:xfrm>
          <a:prstGeom prst="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8704F9-1245-733A-7D67-B65FF2569143}"/>
              </a:ext>
            </a:extLst>
          </p:cNvPr>
          <p:cNvSpPr/>
          <p:nvPr/>
        </p:nvSpPr>
        <p:spPr>
          <a:xfrm>
            <a:off x="2498465" y="1981110"/>
            <a:ext cx="1620449" cy="2806856"/>
          </a:xfrm>
          <a:prstGeom prst="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ED9521-1B28-4661-B788-AC4F04310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352099"/>
              </p:ext>
            </p:extLst>
          </p:nvPr>
        </p:nvGraphicFramePr>
        <p:xfrm>
          <a:off x="1638231" y="1502789"/>
          <a:ext cx="4113798" cy="388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Direct Access: Interfaces performance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C652B-E7D6-6B09-1827-8F234E416012}"/>
              </a:ext>
            </a:extLst>
          </p:cNvPr>
          <p:cNvSpPr txBox="1"/>
          <p:nvPr/>
        </p:nvSpPr>
        <p:spPr>
          <a:xfrm>
            <a:off x="330608" y="1064061"/>
            <a:ext cx="748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Latency to access file once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C9500-EBA4-F7ED-4681-CDA91A1D82F8}"/>
              </a:ext>
            </a:extLst>
          </p:cNvPr>
          <p:cNvSpPr txBox="1"/>
          <p:nvPr/>
        </p:nvSpPr>
        <p:spPr>
          <a:xfrm>
            <a:off x="330608" y="5386478"/>
            <a:ext cx="260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Files Problem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1A46841-9DB5-5F80-6DEF-433788E9D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317258"/>
              </p:ext>
            </p:extLst>
          </p:nvPr>
        </p:nvGraphicFramePr>
        <p:xfrm>
          <a:off x="7354949" y="1499616"/>
          <a:ext cx="3200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037432E-1B93-E800-8C79-DB6CCF0D2FB9}"/>
              </a:ext>
            </a:extLst>
          </p:cNvPr>
          <p:cNvSpPr txBox="1"/>
          <p:nvPr/>
        </p:nvSpPr>
        <p:spPr>
          <a:xfrm>
            <a:off x="7642030" y="1064060"/>
            <a:ext cx="310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 4KB access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9968DF-5C7B-A7B9-0A6B-0CBCA29FDD5E}"/>
              </a:ext>
            </a:extLst>
          </p:cNvPr>
          <p:cNvSpPr/>
          <p:nvPr/>
        </p:nvSpPr>
        <p:spPr>
          <a:xfrm>
            <a:off x="4075630" y="2647313"/>
            <a:ext cx="319088" cy="219990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796ECC-0A64-C8D2-8F9B-D408EF1C0E64}"/>
              </a:ext>
            </a:extLst>
          </p:cNvPr>
          <p:cNvSpPr txBox="1"/>
          <p:nvPr/>
        </p:nvSpPr>
        <p:spPr>
          <a:xfrm>
            <a:off x="575755" y="5386477"/>
            <a:ext cx="16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Pages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1CB69B-65CA-E6AA-C4AD-E71E0DB469C7}"/>
              </a:ext>
            </a:extLst>
          </p:cNvPr>
          <p:cNvSpPr txBox="1"/>
          <p:nvPr/>
        </p:nvSpPr>
        <p:spPr>
          <a:xfrm>
            <a:off x="2083282" y="5386476"/>
            <a:ext cx="701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to fs fragmentation (running on an aged ext4)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5C9817-E729-96F2-3B09-078F3CAB6319}"/>
              </a:ext>
            </a:extLst>
          </p:cNvPr>
          <p:cNvCxnSpPr>
            <a:cxnSpLocks/>
          </p:cNvCxnSpPr>
          <p:nvPr/>
        </p:nvCxnSpPr>
        <p:spPr>
          <a:xfrm>
            <a:off x="6643713" y="1006613"/>
            <a:ext cx="0" cy="532940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CB1F34A-D8AB-915C-0BDA-3AB6DBD1D6C3}"/>
              </a:ext>
            </a:extLst>
          </p:cNvPr>
          <p:cNvSpPr/>
          <p:nvPr/>
        </p:nvSpPr>
        <p:spPr>
          <a:xfrm>
            <a:off x="2423505" y="3096415"/>
            <a:ext cx="1649340" cy="979777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Up to 50%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153CDD6A-0BE1-B36C-43E0-91E06FF8B329}"/>
              </a:ext>
            </a:extLst>
          </p:cNvPr>
          <p:cNvSpPr/>
          <p:nvPr/>
        </p:nvSpPr>
        <p:spPr>
          <a:xfrm>
            <a:off x="7642030" y="3290199"/>
            <a:ext cx="3358363" cy="1431391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MM avoids 25M </a:t>
            </a:r>
            <a:r>
              <a:rPr lang="en-US" sz="2400" dirty="0" err="1">
                <a:solidFill>
                  <a:schemeClr val="tx1"/>
                </a:solidFill>
              </a:rPr>
              <a:t>syscalls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D51873-B76F-2F86-DCF9-6AA4989CDB77}"/>
              </a:ext>
            </a:extLst>
          </p:cNvPr>
          <p:cNvSpPr/>
          <p:nvPr/>
        </p:nvSpPr>
        <p:spPr>
          <a:xfrm>
            <a:off x="-3980" y="5388319"/>
            <a:ext cx="12195980" cy="96852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Problem: DAX-MM performs poorly, commonly much worse than read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F6908F1-16DF-602F-14AE-CB88C321048E}"/>
              </a:ext>
            </a:extLst>
          </p:cNvPr>
          <p:cNvSpPr/>
          <p:nvPr/>
        </p:nvSpPr>
        <p:spPr>
          <a:xfrm>
            <a:off x="1350818" y="2171700"/>
            <a:ext cx="255523" cy="2431473"/>
          </a:xfrm>
          <a:prstGeom prst="downArrow">
            <a:avLst/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1A7390-2AE9-AEDA-45D9-02F9DD935695}"/>
              </a:ext>
            </a:extLst>
          </p:cNvPr>
          <p:cNvSpPr txBox="1"/>
          <p:nvPr/>
        </p:nvSpPr>
        <p:spPr>
          <a:xfrm rot="16200000">
            <a:off x="98237" y="3244033"/>
            <a:ext cx="205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Lower is better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6C0BC84-6C1B-7F67-6B61-D10927BF0071}"/>
              </a:ext>
            </a:extLst>
          </p:cNvPr>
          <p:cNvSpPr/>
          <p:nvPr/>
        </p:nvSpPr>
        <p:spPr>
          <a:xfrm rot="10800000">
            <a:off x="10922029" y="1981109"/>
            <a:ext cx="255523" cy="2431473"/>
          </a:xfrm>
          <a:prstGeom prst="downArrow">
            <a:avLst/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74D929-0C54-A050-FBD6-BA4CAA97511A}"/>
              </a:ext>
            </a:extLst>
          </p:cNvPr>
          <p:cNvSpPr txBox="1"/>
          <p:nvPr/>
        </p:nvSpPr>
        <p:spPr>
          <a:xfrm rot="16200000">
            <a:off x="10265393" y="2875727"/>
            <a:ext cx="211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Higher is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6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70"/>
    </mc:Choice>
    <mc:Fallback xmlns="">
      <p:transition spd="slow" advTm="148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9" grpId="0" animBg="1"/>
      <p:bldP spid="29" grpId="1" animBg="1"/>
      <p:bldGraphic spid="4" grpId="0" uiExpand="1">
        <p:bldSub>
          <a:bldChart bld="series"/>
        </p:bldSub>
      </p:bldGraphic>
      <p:bldP spid="13" grpId="0"/>
      <p:bldP spid="18" grpId="0"/>
      <p:bldP spid="18" grpId="1"/>
      <p:bldGraphic spid="26" grpId="0" uiExpand="1">
        <p:bldSub>
          <a:bldChart bld="series"/>
        </p:bldSub>
      </p:bldGraphic>
      <p:bldP spid="27" grpId="0"/>
      <p:bldP spid="32" grpId="0" animBg="1"/>
      <p:bldP spid="32" grpId="1" animBg="1"/>
      <p:bldP spid="36" grpId="0"/>
      <p:bldP spid="36" grpId="1"/>
      <p:bldP spid="40" grpId="0"/>
      <p:bldP spid="40" grpId="1"/>
      <p:bldP spid="7" grpId="0" animBg="1"/>
      <p:bldP spid="7" grpId="1" animBg="1"/>
      <p:bldP spid="7" grpId="2" animBg="1"/>
      <p:bldP spid="8" grpId="0" animBg="1"/>
      <p:bldP spid="15" grpId="0" animBg="1"/>
      <p:bldP spid="19" grpId="0" animBg="1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Dax-MM performs poorly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7A8A2-312B-B498-0B45-CD3EC88984F0}"/>
              </a:ext>
            </a:extLst>
          </p:cNvPr>
          <p:cNvSpPr txBox="1"/>
          <p:nvPr/>
        </p:nvSpPr>
        <p:spPr>
          <a:xfrm>
            <a:off x="4536663" y="2827223"/>
            <a:ext cx="31186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Why?</a:t>
            </a:r>
          </a:p>
        </p:txBody>
      </p:sp>
    </p:spTree>
    <p:extLst>
      <p:ext uri="{BB962C8B-B14F-4D97-AF65-F5344CB8AC3E}">
        <p14:creationId xmlns:p14="http://schemas.microsoft.com/office/powerpoint/2010/main" val="222973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"/>
    </mc:Choice>
    <mc:Fallback xmlns="">
      <p:transition spd="slow" advTm="16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07" name="Rectangle 160806">
            <a:extLst>
              <a:ext uri="{FF2B5EF4-FFF2-40B4-BE49-F238E27FC236}">
                <a16:creationId xmlns:a16="http://schemas.microsoft.com/office/drawing/2014/main" id="{791F8F9B-4A3C-4E0D-F104-0DD705959F60}"/>
              </a:ext>
            </a:extLst>
          </p:cNvPr>
          <p:cNvSpPr/>
          <p:nvPr/>
        </p:nvSpPr>
        <p:spPr>
          <a:xfrm>
            <a:off x="0" y="9525"/>
            <a:ext cx="2651631" cy="632389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7</a:t>
            </a:fld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CDB174-938B-FA68-DBA7-5C12831B164A}"/>
              </a:ext>
            </a:extLst>
          </p:cNvPr>
          <p:cNvSpPr txBox="1"/>
          <p:nvPr/>
        </p:nvSpPr>
        <p:spPr>
          <a:xfrm>
            <a:off x="9378654" y="177835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 Space</a:t>
            </a: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11B421A3-EA1B-6AA0-F007-3BCC55B347C7}"/>
              </a:ext>
            </a:extLst>
          </p:cNvPr>
          <p:cNvSpPr/>
          <p:nvPr/>
        </p:nvSpPr>
        <p:spPr>
          <a:xfrm>
            <a:off x="3716655" y="3167062"/>
            <a:ext cx="3629025" cy="1952625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46">
            <a:extLst>
              <a:ext uri="{FF2B5EF4-FFF2-40B4-BE49-F238E27FC236}">
                <a16:creationId xmlns:a16="http://schemas.microsoft.com/office/drawing/2014/main" id="{2CAD1267-2A78-0C05-24F7-3F64DFF0A875}"/>
              </a:ext>
            </a:extLst>
          </p:cNvPr>
          <p:cNvSpPr/>
          <p:nvPr/>
        </p:nvSpPr>
        <p:spPr>
          <a:xfrm>
            <a:off x="8008041" y="3167062"/>
            <a:ext cx="3629025" cy="1952625"/>
          </a:xfrm>
          <a:prstGeom prst="roundRect">
            <a:avLst/>
          </a:prstGeom>
          <a:solidFill>
            <a:srgbClr val="EEDAC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40781B55-8C14-BD51-B6A8-4AC11BEF9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62189"/>
              </p:ext>
            </p:extLst>
          </p:nvPr>
        </p:nvGraphicFramePr>
        <p:xfrm>
          <a:off x="5721885" y="1627027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876B0AC7-B924-62C7-77F5-B953653C9B19}"/>
              </a:ext>
            </a:extLst>
          </p:cNvPr>
          <p:cNvSpPr txBox="1"/>
          <p:nvPr/>
        </p:nvSpPr>
        <p:spPr>
          <a:xfrm>
            <a:off x="3800124" y="330233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DRAM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833A36-DA7C-10B2-EF2C-1660DB286B06}"/>
              </a:ext>
            </a:extLst>
          </p:cNvPr>
          <p:cNvSpPr txBox="1"/>
          <p:nvPr/>
        </p:nvSpPr>
        <p:spPr>
          <a:xfrm>
            <a:off x="8267349" y="3302338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PMem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976647-5EAD-E75C-6B0C-6C9920B0FFA4}"/>
              </a:ext>
            </a:extLst>
          </p:cNvPr>
          <p:cNvSpPr/>
          <p:nvPr/>
        </p:nvSpPr>
        <p:spPr>
          <a:xfrm>
            <a:off x="9540369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F2C96F-34C7-61CB-F7B3-B99DEE7C64FC}"/>
              </a:ext>
            </a:extLst>
          </p:cNvPr>
          <p:cNvSpPr/>
          <p:nvPr/>
        </p:nvSpPr>
        <p:spPr>
          <a:xfrm>
            <a:off x="9801092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E608C2-EFF2-0D03-A793-39382FB0DC9B}"/>
              </a:ext>
            </a:extLst>
          </p:cNvPr>
          <p:cNvSpPr/>
          <p:nvPr/>
        </p:nvSpPr>
        <p:spPr>
          <a:xfrm>
            <a:off x="10058902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68" name="Rectangle 160767">
            <a:extLst>
              <a:ext uri="{FF2B5EF4-FFF2-40B4-BE49-F238E27FC236}">
                <a16:creationId xmlns:a16="http://schemas.microsoft.com/office/drawing/2014/main" id="{E831F461-9E19-BD22-3FFE-BCC362C10845}"/>
              </a:ext>
            </a:extLst>
          </p:cNvPr>
          <p:cNvSpPr/>
          <p:nvPr/>
        </p:nvSpPr>
        <p:spPr>
          <a:xfrm>
            <a:off x="10319625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69" name="Rectangle 160768">
            <a:extLst>
              <a:ext uri="{FF2B5EF4-FFF2-40B4-BE49-F238E27FC236}">
                <a16:creationId xmlns:a16="http://schemas.microsoft.com/office/drawing/2014/main" id="{AEEF0F78-E870-C0D8-31E2-F01B5F7BE9DD}"/>
              </a:ext>
            </a:extLst>
          </p:cNvPr>
          <p:cNvSpPr/>
          <p:nvPr/>
        </p:nvSpPr>
        <p:spPr>
          <a:xfrm>
            <a:off x="10577435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71" name="Rectangle 160770">
            <a:extLst>
              <a:ext uri="{FF2B5EF4-FFF2-40B4-BE49-F238E27FC236}">
                <a16:creationId xmlns:a16="http://schemas.microsoft.com/office/drawing/2014/main" id="{A046DA48-57E0-DFCF-06C2-6BB7F65F86EA}"/>
              </a:ext>
            </a:extLst>
          </p:cNvPr>
          <p:cNvSpPr/>
          <p:nvPr/>
        </p:nvSpPr>
        <p:spPr>
          <a:xfrm>
            <a:off x="10835245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72" name="Rectangle 160771">
            <a:extLst>
              <a:ext uri="{FF2B5EF4-FFF2-40B4-BE49-F238E27FC236}">
                <a16:creationId xmlns:a16="http://schemas.microsoft.com/office/drawing/2014/main" id="{4D0955B2-DAD4-4D52-8D16-841A3DC794D3}"/>
              </a:ext>
            </a:extLst>
          </p:cNvPr>
          <p:cNvSpPr/>
          <p:nvPr/>
        </p:nvSpPr>
        <p:spPr>
          <a:xfrm>
            <a:off x="9282559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73" name="TextBox 160772">
            <a:extLst>
              <a:ext uri="{FF2B5EF4-FFF2-40B4-BE49-F238E27FC236}">
                <a16:creationId xmlns:a16="http://schemas.microsoft.com/office/drawing/2014/main" id="{D7D335F5-C7A3-EF77-098D-82671AD4AFE7}"/>
              </a:ext>
            </a:extLst>
          </p:cNvPr>
          <p:cNvSpPr txBox="1"/>
          <p:nvPr/>
        </p:nvSpPr>
        <p:spPr>
          <a:xfrm>
            <a:off x="9633168" y="4543425"/>
            <a:ext cx="11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File pages</a:t>
            </a:r>
          </a:p>
        </p:txBody>
      </p:sp>
      <p:graphicFrame>
        <p:nvGraphicFramePr>
          <p:cNvPr id="160809" name="Table 160808">
            <a:extLst>
              <a:ext uri="{FF2B5EF4-FFF2-40B4-BE49-F238E27FC236}">
                <a16:creationId xmlns:a16="http://schemas.microsoft.com/office/drawing/2014/main" id="{4FDB3601-BD1F-301C-967A-E0E1D4E29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78424"/>
              </p:ext>
            </p:extLst>
          </p:nvPr>
        </p:nvGraphicFramePr>
        <p:xfrm>
          <a:off x="98092" y="1733486"/>
          <a:ext cx="2516389" cy="406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1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Overhead Source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930875"/>
                  </a:ext>
                </a:extLst>
              </a:tr>
            </a:tbl>
          </a:graphicData>
        </a:graphic>
      </p:graphicFrame>
      <p:sp>
        <p:nvSpPr>
          <p:cNvPr id="160815" name="Rectangle 2">
            <a:extLst>
              <a:ext uri="{FF2B5EF4-FFF2-40B4-BE49-F238E27FC236}">
                <a16:creationId xmlns:a16="http://schemas.microsoft.com/office/drawing/2014/main" id="{4387B380-9FBB-4F2E-0101-2EC3A2EF9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	            Memory as a file interface</a:t>
            </a:r>
          </a:p>
        </p:txBody>
      </p:sp>
    </p:spTree>
    <p:extLst>
      <p:ext uri="{BB962C8B-B14F-4D97-AF65-F5344CB8AC3E}">
        <p14:creationId xmlns:p14="http://schemas.microsoft.com/office/powerpoint/2010/main" val="1840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0"/>
    </mc:Choice>
    <mc:Fallback xmlns="">
      <p:transition spd="slow" advTm="78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07" name="Rectangle 160806">
            <a:extLst>
              <a:ext uri="{FF2B5EF4-FFF2-40B4-BE49-F238E27FC236}">
                <a16:creationId xmlns:a16="http://schemas.microsoft.com/office/drawing/2014/main" id="{791F8F9B-4A3C-4E0D-F104-0DD705959F60}"/>
              </a:ext>
            </a:extLst>
          </p:cNvPr>
          <p:cNvSpPr/>
          <p:nvPr/>
        </p:nvSpPr>
        <p:spPr>
          <a:xfrm>
            <a:off x="0" y="9525"/>
            <a:ext cx="2651631" cy="632389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8</a:t>
            </a:fld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CDB174-938B-FA68-DBA7-5C12831B164A}"/>
              </a:ext>
            </a:extLst>
          </p:cNvPr>
          <p:cNvSpPr txBox="1"/>
          <p:nvPr/>
        </p:nvSpPr>
        <p:spPr>
          <a:xfrm>
            <a:off x="9378654" y="177835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 Space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C2FDD9-89B2-37EF-8BF5-25B665F56F47}"/>
              </a:ext>
            </a:extLst>
          </p:cNvPr>
          <p:cNvSpPr txBox="1"/>
          <p:nvPr/>
        </p:nvSpPr>
        <p:spPr>
          <a:xfrm>
            <a:off x="3314667" y="181435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DAX-mmap()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F1F8B7-DF97-4C69-7D17-78752E57629A}"/>
              </a:ext>
            </a:extLst>
          </p:cNvPr>
          <p:cNvSpPr txBox="1"/>
          <p:nvPr/>
        </p:nvSpPr>
        <p:spPr>
          <a:xfrm>
            <a:off x="7345680" y="23431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</a:t>
            </a: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11B421A3-EA1B-6AA0-F007-3BCC55B347C7}"/>
              </a:ext>
            </a:extLst>
          </p:cNvPr>
          <p:cNvSpPr/>
          <p:nvPr/>
        </p:nvSpPr>
        <p:spPr>
          <a:xfrm>
            <a:off x="3716655" y="3167062"/>
            <a:ext cx="3629025" cy="1952625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46">
            <a:extLst>
              <a:ext uri="{FF2B5EF4-FFF2-40B4-BE49-F238E27FC236}">
                <a16:creationId xmlns:a16="http://schemas.microsoft.com/office/drawing/2014/main" id="{2CAD1267-2A78-0C05-24F7-3F64DFF0A875}"/>
              </a:ext>
            </a:extLst>
          </p:cNvPr>
          <p:cNvSpPr/>
          <p:nvPr/>
        </p:nvSpPr>
        <p:spPr>
          <a:xfrm>
            <a:off x="8008041" y="3167062"/>
            <a:ext cx="3629025" cy="1952625"/>
          </a:xfrm>
          <a:prstGeom prst="roundRect">
            <a:avLst/>
          </a:prstGeom>
          <a:solidFill>
            <a:srgbClr val="EEDAC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40781B55-8C14-BD51-B6A8-4AC11BEF9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65194"/>
              </p:ext>
            </p:extLst>
          </p:nvPr>
        </p:nvGraphicFramePr>
        <p:xfrm>
          <a:off x="5721885" y="1627027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876B0AC7-B924-62C7-77F5-B953653C9B19}"/>
              </a:ext>
            </a:extLst>
          </p:cNvPr>
          <p:cNvSpPr txBox="1"/>
          <p:nvPr/>
        </p:nvSpPr>
        <p:spPr>
          <a:xfrm>
            <a:off x="3800124" y="330233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DRAM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833A36-DA7C-10B2-EF2C-1660DB286B06}"/>
              </a:ext>
            </a:extLst>
          </p:cNvPr>
          <p:cNvSpPr txBox="1"/>
          <p:nvPr/>
        </p:nvSpPr>
        <p:spPr>
          <a:xfrm>
            <a:off x="8267349" y="3302338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PMem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976647-5EAD-E75C-6B0C-6C9920B0FFA4}"/>
              </a:ext>
            </a:extLst>
          </p:cNvPr>
          <p:cNvSpPr/>
          <p:nvPr/>
        </p:nvSpPr>
        <p:spPr>
          <a:xfrm>
            <a:off x="9540369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F2C96F-34C7-61CB-F7B3-B99DEE7C64FC}"/>
              </a:ext>
            </a:extLst>
          </p:cNvPr>
          <p:cNvSpPr/>
          <p:nvPr/>
        </p:nvSpPr>
        <p:spPr>
          <a:xfrm>
            <a:off x="9801092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E608C2-EFF2-0D03-A793-39382FB0DC9B}"/>
              </a:ext>
            </a:extLst>
          </p:cNvPr>
          <p:cNvSpPr/>
          <p:nvPr/>
        </p:nvSpPr>
        <p:spPr>
          <a:xfrm>
            <a:off x="10058902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68" name="Rectangle 160767">
            <a:extLst>
              <a:ext uri="{FF2B5EF4-FFF2-40B4-BE49-F238E27FC236}">
                <a16:creationId xmlns:a16="http://schemas.microsoft.com/office/drawing/2014/main" id="{E831F461-9E19-BD22-3FFE-BCC362C10845}"/>
              </a:ext>
            </a:extLst>
          </p:cNvPr>
          <p:cNvSpPr/>
          <p:nvPr/>
        </p:nvSpPr>
        <p:spPr>
          <a:xfrm>
            <a:off x="10319625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69" name="Rectangle 160768">
            <a:extLst>
              <a:ext uri="{FF2B5EF4-FFF2-40B4-BE49-F238E27FC236}">
                <a16:creationId xmlns:a16="http://schemas.microsoft.com/office/drawing/2014/main" id="{AEEF0F78-E870-C0D8-31E2-F01B5F7BE9DD}"/>
              </a:ext>
            </a:extLst>
          </p:cNvPr>
          <p:cNvSpPr/>
          <p:nvPr/>
        </p:nvSpPr>
        <p:spPr>
          <a:xfrm>
            <a:off x="10577435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71" name="Rectangle 160770">
            <a:extLst>
              <a:ext uri="{FF2B5EF4-FFF2-40B4-BE49-F238E27FC236}">
                <a16:creationId xmlns:a16="http://schemas.microsoft.com/office/drawing/2014/main" id="{A046DA48-57E0-DFCF-06C2-6BB7F65F86EA}"/>
              </a:ext>
            </a:extLst>
          </p:cNvPr>
          <p:cNvSpPr/>
          <p:nvPr/>
        </p:nvSpPr>
        <p:spPr>
          <a:xfrm>
            <a:off x="10835245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72" name="Rectangle 160771">
            <a:extLst>
              <a:ext uri="{FF2B5EF4-FFF2-40B4-BE49-F238E27FC236}">
                <a16:creationId xmlns:a16="http://schemas.microsoft.com/office/drawing/2014/main" id="{4D0955B2-DAD4-4D52-8D16-841A3DC794D3}"/>
              </a:ext>
            </a:extLst>
          </p:cNvPr>
          <p:cNvSpPr/>
          <p:nvPr/>
        </p:nvSpPr>
        <p:spPr>
          <a:xfrm>
            <a:off x="9282559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773" name="TextBox 160772">
            <a:extLst>
              <a:ext uri="{FF2B5EF4-FFF2-40B4-BE49-F238E27FC236}">
                <a16:creationId xmlns:a16="http://schemas.microsoft.com/office/drawing/2014/main" id="{D7D335F5-C7A3-EF77-098D-82671AD4AFE7}"/>
              </a:ext>
            </a:extLst>
          </p:cNvPr>
          <p:cNvSpPr txBox="1"/>
          <p:nvPr/>
        </p:nvSpPr>
        <p:spPr>
          <a:xfrm>
            <a:off x="9633168" y="4543425"/>
            <a:ext cx="11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File pages</a:t>
            </a:r>
          </a:p>
        </p:txBody>
      </p:sp>
      <p:cxnSp>
        <p:nvCxnSpPr>
          <p:cNvPr id="160774" name="Straight Arrow Connector 160773">
            <a:extLst>
              <a:ext uri="{FF2B5EF4-FFF2-40B4-BE49-F238E27FC236}">
                <a16:creationId xmlns:a16="http://schemas.microsoft.com/office/drawing/2014/main" id="{049407E4-7C16-256B-D4D5-9292A9904DAC}"/>
              </a:ext>
            </a:extLst>
          </p:cNvPr>
          <p:cNvCxnSpPr/>
          <p:nvPr/>
        </p:nvCxnSpPr>
        <p:spPr>
          <a:xfrm>
            <a:off x="6838950" y="2228850"/>
            <a:ext cx="2572514" cy="16095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775" name="Straight Arrow Connector 160774">
            <a:extLst>
              <a:ext uri="{FF2B5EF4-FFF2-40B4-BE49-F238E27FC236}">
                <a16:creationId xmlns:a16="http://schemas.microsoft.com/office/drawing/2014/main" id="{F72F43F0-E497-76EB-CE77-FD0CA689AF10}"/>
              </a:ext>
            </a:extLst>
          </p:cNvPr>
          <p:cNvCxnSpPr/>
          <p:nvPr/>
        </p:nvCxnSpPr>
        <p:spPr>
          <a:xfrm>
            <a:off x="7096760" y="2228850"/>
            <a:ext cx="2572514" cy="16095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776" name="Straight Arrow Connector 160775">
            <a:extLst>
              <a:ext uri="{FF2B5EF4-FFF2-40B4-BE49-F238E27FC236}">
                <a16:creationId xmlns:a16="http://schemas.microsoft.com/office/drawing/2014/main" id="{D1303C93-516B-DDD6-283F-86534540C8DC}"/>
              </a:ext>
            </a:extLst>
          </p:cNvPr>
          <p:cNvCxnSpPr/>
          <p:nvPr/>
        </p:nvCxnSpPr>
        <p:spPr>
          <a:xfrm>
            <a:off x="7357483" y="2228850"/>
            <a:ext cx="2572514" cy="16095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777" name="Straight Arrow Connector 160776">
            <a:extLst>
              <a:ext uri="{FF2B5EF4-FFF2-40B4-BE49-F238E27FC236}">
                <a16:creationId xmlns:a16="http://schemas.microsoft.com/office/drawing/2014/main" id="{299988C5-F774-6057-7195-2FF826A0B44E}"/>
              </a:ext>
            </a:extLst>
          </p:cNvPr>
          <p:cNvCxnSpPr/>
          <p:nvPr/>
        </p:nvCxnSpPr>
        <p:spPr>
          <a:xfrm>
            <a:off x="7616374" y="2228850"/>
            <a:ext cx="2572514" cy="16095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778" name="Straight Arrow Connector 160777">
            <a:extLst>
              <a:ext uri="{FF2B5EF4-FFF2-40B4-BE49-F238E27FC236}">
                <a16:creationId xmlns:a16="http://schemas.microsoft.com/office/drawing/2014/main" id="{1DDEDE2A-54FB-DCDB-67F9-488511E9A111}"/>
              </a:ext>
            </a:extLst>
          </p:cNvPr>
          <p:cNvCxnSpPr/>
          <p:nvPr/>
        </p:nvCxnSpPr>
        <p:spPr>
          <a:xfrm>
            <a:off x="7823628" y="2228850"/>
            <a:ext cx="2624902" cy="16095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779" name="Straight Arrow Connector 160778">
            <a:extLst>
              <a:ext uri="{FF2B5EF4-FFF2-40B4-BE49-F238E27FC236}">
                <a16:creationId xmlns:a16="http://schemas.microsoft.com/office/drawing/2014/main" id="{7323AAA8-0FF4-3607-E666-6C7EECFFF974}"/>
              </a:ext>
            </a:extLst>
          </p:cNvPr>
          <p:cNvCxnSpPr>
            <a:endCxn id="160769" idx="0"/>
          </p:cNvCxnSpPr>
          <p:nvPr/>
        </p:nvCxnSpPr>
        <p:spPr>
          <a:xfrm>
            <a:off x="8092397" y="2228850"/>
            <a:ext cx="2613943" cy="16095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780" name="Straight Arrow Connector 160779">
            <a:extLst>
              <a:ext uri="{FF2B5EF4-FFF2-40B4-BE49-F238E27FC236}">
                <a16:creationId xmlns:a16="http://schemas.microsoft.com/office/drawing/2014/main" id="{288218E9-D929-A060-E4ED-5837330B0B24}"/>
              </a:ext>
            </a:extLst>
          </p:cNvPr>
          <p:cNvCxnSpPr/>
          <p:nvPr/>
        </p:nvCxnSpPr>
        <p:spPr>
          <a:xfrm>
            <a:off x="8306709" y="2228850"/>
            <a:ext cx="2623229" cy="16095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160781" name="Group 160780">
            <a:extLst>
              <a:ext uri="{FF2B5EF4-FFF2-40B4-BE49-F238E27FC236}">
                <a16:creationId xmlns:a16="http://schemas.microsoft.com/office/drawing/2014/main" id="{5A26500A-EFAB-87C0-7013-ED61E8972A59}"/>
              </a:ext>
            </a:extLst>
          </p:cNvPr>
          <p:cNvGrpSpPr/>
          <p:nvPr/>
        </p:nvGrpSpPr>
        <p:grpSpPr>
          <a:xfrm>
            <a:off x="5528305" y="3612222"/>
            <a:ext cx="381000" cy="265176"/>
            <a:chOff x="3579812" y="1572398"/>
            <a:chExt cx="381000" cy="304800"/>
          </a:xfrm>
        </p:grpSpPr>
        <p:sp>
          <p:nvSpPr>
            <p:cNvPr id="160782" name="Rectangle 160781">
              <a:extLst>
                <a:ext uri="{FF2B5EF4-FFF2-40B4-BE49-F238E27FC236}">
                  <a16:creationId xmlns:a16="http://schemas.microsoft.com/office/drawing/2014/main" id="{1D0F9444-2718-0510-69EF-49F50FFA02E8}"/>
                </a:ext>
              </a:extLst>
            </p:cNvPr>
            <p:cNvSpPr/>
            <p:nvPr/>
          </p:nvSpPr>
          <p:spPr>
            <a:xfrm>
              <a:off x="3579812" y="1572398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83" name="Rectangle 160782">
              <a:extLst>
                <a:ext uri="{FF2B5EF4-FFF2-40B4-BE49-F238E27FC236}">
                  <a16:creationId xmlns:a16="http://schemas.microsoft.com/office/drawing/2014/main" id="{08974235-4AD3-BC4C-CCD8-C89221D684E1}"/>
                </a:ext>
              </a:extLst>
            </p:cNvPr>
            <p:cNvSpPr/>
            <p:nvPr/>
          </p:nvSpPr>
          <p:spPr>
            <a:xfrm>
              <a:off x="3579812" y="1572400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785" name="Group 160784">
            <a:extLst>
              <a:ext uri="{FF2B5EF4-FFF2-40B4-BE49-F238E27FC236}">
                <a16:creationId xmlns:a16="http://schemas.microsoft.com/office/drawing/2014/main" id="{DF9922F8-4286-61F2-138D-FEE65F59189D}"/>
              </a:ext>
            </a:extLst>
          </p:cNvPr>
          <p:cNvGrpSpPr/>
          <p:nvPr/>
        </p:nvGrpSpPr>
        <p:grpSpPr>
          <a:xfrm>
            <a:off x="4916805" y="3818605"/>
            <a:ext cx="381000" cy="265176"/>
            <a:chOff x="2589212" y="1724798"/>
            <a:chExt cx="381000" cy="304800"/>
          </a:xfrm>
        </p:grpSpPr>
        <p:sp>
          <p:nvSpPr>
            <p:cNvPr id="160786" name="Rectangle 160785">
              <a:extLst>
                <a:ext uri="{FF2B5EF4-FFF2-40B4-BE49-F238E27FC236}">
                  <a16:creationId xmlns:a16="http://schemas.microsoft.com/office/drawing/2014/main" id="{3AD5E519-32DB-F186-E60D-EE2BC1A30F3A}"/>
                </a:ext>
              </a:extLst>
            </p:cNvPr>
            <p:cNvSpPr/>
            <p:nvPr/>
          </p:nvSpPr>
          <p:spPr>
            <a:xfrm>
              <a:off x="2589212" y="1724798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87" name="Rectangle 160786">
              <a:extLst>
                <a:ext uri="{FF2B5EF4-FFF2-40B4-BE49-F238E27FC236}">
                  <a16:creationId xmlns:a16="http://schemas.microsoft.com/office/drawing/2014/main" id="{4403CD0B-151D-2F13-82A2-1E3478A273F4}"/>
                </a:ext>
              </a:extLst>
            </p:cNvPr>
            <p:cNvSpPr/>
            <p:nvPr/>
          </p:nvSpPr>
          <p:spPr>
            <a:xfrm>
              <a:off x="2589212" y="1724800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788" name="Group 160787">
            <a:extLst>
              <a:ext uri="{FF2B5EF4-FFF2-40B4-BE49-F238E27FC236}">
                <a16:creationId xmlns:a16="http://schemas.microsoft.com/office/drawing/2014/main" id="{4CAEEE58-4F7C-BFEE-A59A-967FB7A1B9BD}"/>
              </a:ext>
            </a:extLst>
          </p:cNvPr>
          <p:cNvGrpSpPr/>
          <p:nvPr/>
        </p:nvGrpSpPr>
        <p:grpSpPr>
          <a:xfrm>
            <a:off x="4251823" y="4053394"/>
            <a:ext cx="381687" cy="265176"/>
            <a:chOff x="1350965" y="2114509"/>
            <a:chExt cx="381687" cy="304805"/>
          </a:xfrm>
        </p:grpSpPr>
        <p:sp>
          <p:nvSpPr>
            <p:cNvPr id="160789" name="Rectangle 160788">
              <a:extLst>
                <a:ext uri="{FF2B5EF4-FFF2-40B4-BE49-F238E27FC236}">
                  <a16:creationId xmlns:a16="http://schemas.microsoft.com/office/drawing/2014/main" id="{7DA3C158-6847-C015-3C83-65C39E08623D}"/>
                </a:ext>
              </a:extLst>
            </p:cNvPr>
            <p:cNvSpPr/>
            <p:nvPr/>
          </p:nvSpPr>
          <p:spPr>
            <a:xfrm>
              <a:off x="1350965" y="2114509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90" name="Rectangle 160789">
              <a:extLst>
                <a:ext uri="{FF2B5EF4-FFF2-40B4-BE49-F238E27FC236}">
                  <a16:creationId xmlns:a16="http://schemas.microsoft.com/office/drawing/2014/main" id="{51A452C9-7B54-5D92-55FA-D7713FC400B6}"/>
                </a:ext>
              </a:extLst>
            </p:cNvPr>
            <p:cNvSpPr/>
            <p:nvPr/>
          </p:nvSpPr>
          <p:spPr>
            <a:xfrm>
              <a:off x="1351652" y="2114512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91" name="Rectangle 160790">
              <a:extLst>
                <a:ext uri="{FF2B5EF4-FFF2-40B4-BE49-F238E27FC236}">
                  <a16:creationId xmlns:a16="http://schemas.microsoft.com/office/drawing/2014/main" id="{B1C2436C-3439-2491-8385-F90EBD51EBD8}"/>
                </a:ext>
              </a:extLst>
            </p:cNvPr>
            <p:cNvSpPr/>
            <p:nvPr/>
          </p:nvSpPr>
          <p:spPr>
            <a:xfrm>
              <a:off x="1350965" y="2349463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792" name="Group 160791">
            <a:extLst>
              <a:ext uri="{FF2B5EF4-FFF2-40B4-BE49-F238E27FC236}">
                <a16:creationId xmlns:a16="http://schemas.microsoft.com/office/drawing/2014/main" id="{A0D3B888-1015-D185-8172-654281198B09}"/>
              </a:ext>
            </a:extLst>
          </p:cNvPr>
          <p:cNvGrpSpPr/>
          <p:nvPr/>
        </p:nvGrpSpPr>
        <p:grpSpPr>
          <a:xfrm>
            <a:off x="6157912" y="3441664"/>
            <a:ext cx="381000" cy="265174"/>
            <a:chOff x="4532312" y="1419998"/>
            <a:chExt cx="381000" cy="304800"/>
          </a:xfrm>
        </p:grpSpPr>
        <p:sp>
          <p:nvSpPr>
            <p:cNvPr id="160793" name="Rectangle 160792">
              <a:extLst>
                <a:ext uri="{FF2B5EF4-FFF2-40B4-BE49-F238E27FC236}">
                  <a16:creationId xmlns:a16="http://schemas.microsoft.com/office/drawing/2014/main" id="{D4D28662-BE00-8339-3F95-2289C009C406}"/>
                </a:ext>
              </a:extLst>
            </p:cNvPr>
            <p:cNvSpPr/>
            <p:nvPr/>
          </p:nvSpPr>
          <p:spPr>
            <a:xfrm>
              <a:off x="4532312" y="1419998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94" name="Rectangle 160793">
              <a:extLst>
                <a:ext uri="{FF2B5EF4-FFF2-40B4-BE49-F238E27FC236}">
                  <a16:creationId xmlns:a16="http://schemas.microsoft.com/office/drawing/2014/main" id="{C16165AD-EE03-B419-0AB3-3C344E5FA3AA}"/>
                </a:ext>
              </a:extLst>
            </p:cNvPr>
            <p:cNvSpPr/>
            <p:nvPr/>
          </p:nvSpPr>
          <p:spPr>
            <a:xfrm>
              <a:off x="4532312" y="1420000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0796" name="TextBox 160795">
            <a:extLst>
              <a:ext uri="{FF2B5EF4-FFF2-40B4-BE49-F238E27FC236}">
                <a16:creationId xmlns:a16="http://schemas.microsoft.com/office/drawing/2014/main" id="{73E0BFCD-7C7F-E31C-E120-5D8EBFE55BC3}"/>
              </a:ext>
            </a:extLst>
          </p:cNvPr>
          <p:cNvSpPr txBox="1"/>
          <p:nvPr/>
        </p:nvSpPr>
        <p:spPr>
          <a:xfrm>
            <a:off x="4214422" y="437726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PGD</a:t>
            </a:r>
          </a:p>
        </p:txBody>
      </p:sp>
      <p:sp>
        <p:nvSpPr>
          <p:cNvPr id="160797" name="TextBox 160796">
            <a:extLst>
              <a:ext uri="{FF2B5EF4-FFF2-40B4-BE49-F238E27FC236}">
                <a16:creationId xmlns:a16="http://schemas.microsoft.com/office/drawing/2014/main" id="{B3B46971-0FCE-73E1-7145-2FA33D4AA129}"/>
              </a:ext>
            </a:extLst>
          </p:cNvPr>
          <p:cNvSpPr txBox="1"/>
          <p:nvPr/>
        </p:nvSpPr>
        <p:spPr>
          <a:xfrm>
            <a:off x="4877915" y="409857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PUD</a:t>
            </a:r>
          </a:p>
        </p:txBody>
      </p:sp>
      <p:sp>
        <p:nvSpPr>
          <p:cNvPr id="160798" name="TextBox 160797">
            <a:extLst>
              <a:ext uri="{FF2B5EF4-FFF2-40B4-BE49-F238E27FC236}">
                <a16:creationId xmlns:a16="http://schemas.microsoft.com/office/drawing/2014/main" id="{2D8487F5-B772-5434-CD01-9CC717C31F4B}"/>
              </a:ext>
            </a:extLst>
          </p:cNvPr>
          <p:cNvSpPr txBox="1"/>
          <p:nvPr/>
        </p:nvSpPr>
        <p:spPr>
          <a:xfrm>
            <a:off x="5473385" y="391489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sp>
        <p:nvSpPr>
          <p:cNvPr id="160799" name="TextBox 160798">
            <a:extLst>
              <a:ext uri="{FF2B5EF4-FFF2-40B4-BE49-F238E27FC236}">
                <a16:creationId xmlns:a16="http://schemas.microsoft.com/office/drawing/2014/main" id="{5ACF2AD6-25AA-D016-A28F-0A54C3FA25BA}"/>
              </a:ext>
            </a:extLst>
          </p:cNvPr>
          <p:cNvSpPr txBox="1"/>
          <p:nvPr/>
        </p:nvSpPr>
        <p:spPr>
          <a:xfrm>
            <a:off x="6157912" y="3734625"/>
            <a:ext cx="453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PTE</a:t>
            </a:r>
          </a:p>
        </p:txBody>
      </p:sp>
      <p:cxnSp>
        <p:nvCxnSpPr>
          <p:cNvPr id="160800" name="Straight Arrow Connector 160799">
            <a:extLst>
              <a:ext uri="{FF2B5EF4-FFF2-40B4-BE49-F238E27FC236}">
                <a16:creationId xmlns:a16="http://schemas.microsoft.com/office/drawing/2014/main" id="{FB250D23-F53F-D3E3-4E49-A2294C11193B}"/>
              </a:ext>
            </a:extLst>
          </p:cNvPr>
          <p:cNvCxnSpPr/>
          <p:nvPr/>
        </p:nvCxnSpPr>
        <p:spPr>
          <a:xfrm flipV="1">
            <a:off x="4633510" y="3818605"/>
            <a:ext cx="283295" cy="234792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01" name="Straight Arrow Connector 160800">
            <a:extLst>
              <a:ext uri="{FF2B5EF4-FFF2-40B4-BE49-F238E27FC236}">
                <a16:creationId xmlns:a16="http://schemas.microsoft.com/office/drawing/2014/main" id="{AD32736B-C1F3-B1A5-D672-43A27BCF2120}"/>
              </a:ext>
            </a:extLst>
          </p:cNvPr>
          <p:cNvCxnSpPr/>
          <p:nvPr/>
        </p:nvCxnSpPr>
        <p:spPr>
          <a:xfrm flipV="1">
            <a:off x="5297805" y="3604639"/>
            <a:ext cx="233362" cy="213966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160802" name="Straight Arrow Connector 160801">
            <a:extLst>
              <a:ext uri="{FF2B5EF4-FFF2-40B4-BE49-F238E27FC236}">
                <a16:creationId xmlns:a16="http://schemas.microsoft.com/office/drawing/2014/main" id="{CBFFACD9-ACD9-0C51-1112-DD99AF6C61E4}"/>
              </a:ext>
            </a:extLst>
          </p:cNvPr>
          <p:cNvCxnSpPr/>
          <p:nvPr/>
        </p:nvCxnSpPr>
        <p:spPr>
          <a:xfrm flipV="1">
            <a:off x="5909305" y="3441666"/>
            <a:ext cx="248607" cy="170558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/>
        </p:spPr>
      </p:cxnSp>
      <p:graphicFrame>
        <p:nvGraphicFramePr>
          <p:cNvPr id="160809" name="Table 160808">
            <a:extLst>
              <a:ext uri="{FF2B5EF4-FFF2-40B4-BE49-F238E27FC236}">
                <a16:creationId xmlns:a16="http://schemas.microsoft.com/office/drawing/2014/main" id="{4FDB3601-BD1F-301C-967A-E0E1D4E29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05486"/>
              </p:ext>
            </p:extLst>
          </p:nvPr>
        </p:nvGraphicFramePr>
        <p:xfrm>
          <a:off x="98092" y="1733486"/>
          <a:ext cx="2516389" cy="4251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1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Overhead Source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1. Page Faults</a:t>
                      </a:r>
                      <a:b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(page table setup)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930875"/>
                  </a:ext>
                </a:extLst>
              </a:tr>
            </a:tbl>
          </a:graphicData>
        </a:graphic>
      </p:graphicFrame>
      <p:sp>
        <p:nvSpPr>
          <p:cNvPr id="160815" name="Rectangle 2">
            <a:extLst>
              <a:ext uri="{FF2B5EF4-FFF2-40B4-BE49-F238E27FC236}">
                <a16:creationId xmlns:a16="http://schemas.microsoft.com/office/drawing/2014/main" id="{4387B380-9FBB-4F2E-0101-2EC3A2EF9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	            Memory as a file interface</a:t>
            </a:r>
          </a:p>
        </p:txBody>
      </p:sp>
      <p:sp>
        <p:nvSpPr>
          <p:cNvPr id="57" name="Rounded Rectangle 47">
            <a:extLst>
              <a:ext uri="{FF2B5EF4-FFF2-40B4-BE49-F238E27FC236}">
                <a16:creationId xmlns:a16="http://schemas.microsoft.com/office/drawing/2014/main" id="{3B46309D-8AAD-64FB-FFF8-32E816D33532}"/>
              </a:ext>
            </a:extLst>
          </p:cNvPr>
          <p:cNvSpPr/>
          <p:nvPr/>
        </p:nvSpPr>
        <p:spPr>
          <a:xfrm>
            <a:off x="6686550" y="1483995"/>
            <a:ext cx="1752600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0816" name="Table 160815">
            <a:extLst>
              <a:ext uri="{FF2B5EF4-FFF2-40B4-BE49-F238E27FC236}">
                <a16:creationId xmlns:a16="http://schemas.microsoft.com/office/drawing/2014/main" id="{AC54429D-3794-5E25-DC74-0948D774C9BB}"/>
              </a:ext>
            </a:extLst>
          </p:cNvPr>
          <p:cNvGraphicFramePr>
            <a:graphicFrameLocks noGrp="1"/>
          </p:cNvGraphicFramePr>
          <p:nvPr/>
        </p:nvGraphicFramePr>
        <p:xfrm>
          <a:off x="6697393" y="1627027"/>
          <a:ext cx="1727418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411057549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71370171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08889071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129511447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20099696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6745278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77827480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18495"/>
                  </a:ext>
                </a:extLst>
              </a:tr>
            </a:tbl>
          </a:graphicData>
        </a:graphic>
      </p:graphicFrame>
      <p:sp>
        <p:nvSpPr>
          <p:cNvPr id="160820" name="Rectangle 160819">
            <a:extLst>
              <a:ext uri="{FF2B5EF4-FFF2-40B4-BE49-F238E27FC236}">
                <a16:creationId xmlns:a16="http://schemas.microsoft.com/office/drawing/2014/main" id="{DB13C823-C21B-17EC-ADE3-208F5FA7D1D2}"/>
              </a:ext>
            </a:extLst>
          </p:cNvPr>
          <p:cNvSpPr/>
          <p:nvPr/>
        </p:nvSpPr>
        <p:spPr>
          <a:xfrm>
            <a:off x="6159103" y="3496991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2" name="Rectangle 160821">
            <a:extLst>
              <a:ext uri="{FF2B5EF4-FFF2-40B4-BE49-F238E27FC236}">
                <a16:creationId xmlns:a16="http://schemas.microsoft.com/office/drawing/2014/main" id="{689B33C0-E2FF-725C-5002-5CEE9C39D104}"/>
              </a:ext>
            </a:extLst>
          </p:cNvPr>
          <p:cNvSpPr/>
          <p:nvPr/>
        </p:nvSpPr>
        <p:spPr>
          <a:xfrm>
            <a:off x="6158508" y="3556845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4" name="Rectangle 160823">
            <a:extLst>
              <a:ext uri="{FF2B5EF4-FFF2-40B4-BE49-F238E27FC236}">
                <a16:creationId xmlns:a16="http://schemas.microsoft.com/office/drawing/2014/main" id="{CA39A863-9049-0179-5956-925FAF5FA068}"/>
              </a:ext>
            </a:extLst>
          </p:cNvPr>
          <p:cNvSpPr/>
          <p:nvPr/>
        </p:nvSpPr>
        <p:spPr>
          <a:xfrm>
            <a:off x="6158230" y="361222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6" name="Rectangle 160825">
            <a:extLst>
              <a:ext uri="{FF2B5EF4-FFF2-40B4-BE49-F238E27FC236}">
                <a16:creationId xmlns:a16="http://schemas.microsoft.com/office/drawing/2014/main" id="{76C3EA8A-22BE-0D23-96C4-0571EF1AB5EE}"/>
              </a:ext>
            </a:extLst>
          </p:cNvPr>
          <p:cNvSpPr/>
          <p:nvPr/>
        </p:nvSpPr>
        <p:spPr>
          <a:xfrm>
            <a:off x="6157301" y="3666687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8" name="Rectangle 160827">
            <a:extLst>
              <a:ext uri="{FF2B5EF4-FFF2-40B4-BE49-F238E27FC236}">
                <a16:creationId xmlns:a16="http://schemas.microsoft.com/office/drawing/2014/main" id="{FB1F9F33-0FCF-134B-BE40-B5095B4CA14F}"/>
              </a:ext>
            </a:extLst>
          </p:cNvPr>
          <p:cNvSpPr/>
          <p:nvPr/>
        </p:nvSpPr>
        <p:spPr>
          <a:xfrm>
            <a:off x="5528305" y="3669585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0829" name="Straight Arrow Connector 160828">
            <a:extLst>
              <a:ext uri="{FF2B5EF4-FFF2-40B4-BE49-F238E27FC236}">
                <a16:creationId xmlns:a16="http://schemas.microsoft.com/office/drawing/2014/main" id="{F7EEDDA7-4C3F-344D-D9E3-9E658AAA43E0}"/>
              </a:ext>
            </a:extLst>
          </p:cNvPr>
          <p:cNvCxnSpPr>
            <a:cxnSpLocks/>
          </p:cNvCxnSpPr>
          <p:nvPr/>
        </p:nvCxnSpPr>
        <p:spPr>
          <a:xfrm>
            <a:off x="5909623" y="3702797"/>
            <a:ext cx="283905" cy="354587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/>
        </p:spPr>
      </p:cxnSp>
      <p:grpSp>
        <p:nvGrpSpPr>
          <p:cNvPr id="160831" name="Group 160830">
            <a:extLst>
              <a:ext uri="{FF2B5EF4-FFF2-40B4-BE49-F238E27FC236}">
                <a16:creationId xmlns:a16="http://schemas.microsoft.com/office/drawing/2014/main" id="{6CF8792A-AB8A-FD7C-99AE-FE19BCC15AF2}"/>
              </a:ext>
            </a:extLst>
          </p:cNvPr>
          <p:cNvGrpSpPr/>
          <p:nvPr/>
        </p:nvGrpSpPr>
        <p:grpSpPr>
          <a:xfrm>
            <a:off x="6196810" y="4041807"/>
            <a:ext cx="381000" cy="265174"/>
            <a:chOff x="4532312" y="1419998"/>
            <a:chExt cx="381000" cy="304800"/>
          </a:xfrm>
        </p:grpSpPr>
        <p:sp>
          <p:nvSpPr>
            <p:cNvPr id="160832" name="Rectangle 160831">
              <a:extLst>
                <a:ext uri="{FF2B5EF4-FFF2-40B4-BE49-F238E27FC236}">
                  <a16:creationId xmlns:a16="http://schemas.microsoft.com/office/drawing/2014/main" id="{A965E940-1CEB-7EAC-D278-5F8C21322B10}"/>
                </a:ext>
              </a:extLst>
            </p:cNvPr>
            <p:cNvSpPr/>
            <p:nvPr/>
          </p:nvSpPr>
          <p:spPr>
            <a:xfrm>
              <a:off x="4532312" y="1419998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833" name="Rectangle 160832">
              <a:extLst>
                <a:ext uri="{FF2B5EF4-FFF2-40B4-BE49-F238E27FC236}">
                  <a16:creationId xmlns:a16="http://schemas.microsoft.com/office/drawing/2014/main" id="{66C6DFBA-47D8-8390-737D-27912DCBB46C}"/>
                </a:ext>
              </a:extLst>
            </p:cNvPr>
            <p:cNvSpPr/>
            <p:nvPr/>
          </p:nvSpPr>
          <p:spPr>
            <a:xfrm>
              <a:off x="4532312" y="1420000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0835" name="Rectangle 160834">
            <a:extLst>
              <a:ext uri="{FF2B5EF4-FFF2-40B4-BE49-F238E27FC236}">
                <a16:creationId xmlns:a16="http://schemas.microsoft.com/office/drawing/2014/main" id="{7BB257D1-A853-BD59-A402-C73B976FC96F}"/>
              </a:ext>
            </a:extLst>
          </p:cNvPr>
          <p:cNvSpPr/>
          <p:nvPr/>
        </p:nvSpPr>
        <p:spPr>
          <a:xfrm>
            <a:off x="6195051" y="4099641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51BE4B-AE10-078D-FAA7-EA3D85B7C6B8}"/>
              </a:ext>
            </a:extLst>
          </p:cNvPr>
          <p:cNvSpPr/>
          <p:nvPr/>
        </p:nvSpPr>
        <p:spPr>
          <a:xfrm>
            <a:off x="0" y="5370360"/>
            <a:ext cx="12192000" cy="96852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Page Faults and page table setup is expensive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6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8"/>
    </mc:Choice>
    <mc:Fallback xmlns="">
      <p:transition spd="slow" advTm="20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5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5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50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5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1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5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1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5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1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65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35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50"/>
                                        <p:tgtEl>
                                          <p:spTgt spid="1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5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5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50"/>
                                        <p:tgtEl>
                                          <p:spTgt spid="16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35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35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50"/>
                                        <p:tgtEl>
                                          <p:spTgt spid="1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0796" grpId="0"/>
      <p:bldP spid="160797" grpId="0"/>
      <p:bldP spid="160798" grpId="0"/>
      <p:bldP spid="160799" grpId="0"/>
      <p:bldP spid="57" grpId="0" animBg="1"/>
      <p:bldP spid="160820" grpId="0" animBg="1"/>
      <p:bldP spid="160822" grpId="0" animBg="1"/>
      <p:bldP spid="160824" grpId="0" animBg="1"/>
      <p:bldP spid="160826" grpId="0" animBg="1"/>
      <p:bldP spid="160828" grpId="0" animBg="1"/>
      <p:bldP spid="16083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07" name="Rectangle 160806">
            <a:extLst>
              <a:ext uri="{FF2B5EF4-FFF2-40B4-BE49-F238E27FC236}">
                <a16:creationId xmlns:a16="http://schemas.microsoft.com/office/drawing/2014/main" id="{791F8F9B-4A3C-4E0D-F104-0DD705959F60}"/>
              </a:ext>
            </a:extLst>
          </p:cNvPr>
          <p:cNvSpPr/>
          <p:nvPr/>
        </p:nvSpPr>
        <p:spPr>
          <a:xfrm>
            <a:off x="0" y="9525"/>
            <a:ext cx="2651631" cy="632389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  <a:ea typeface="Roboto" pitchFamily="2" charset="0"/>
              </a:rPr>
              <a:t>	            Memory as a file interface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9</a:t>
            </a:fld>
            <a:endParaRPr lang="en-US" dirty="0"/>
          </a:p>
        </p:txBody>
      </p:sp>
      <p:sp>
        <p:nvSpPr>
          <p:cNvPr id="160874" name="TextBox 160873">
            <a:extLst>
              <a:ext uri="{FF2B5EF4-FFF2-40B4-BE49-F238E27FC236}">
                <a16:creationId xmlns:a16="http://schemas.microsoft.com/office/drawing/2014/main" id="{55F1E246-A40C-2321-0843-45309AB88C10}"/>
              </a:ext>
            </a:extLst>
          </p:cNvPr>
          <p:cNvSpPr txBox="1"/>
          <p:nvPr/>
        </p:nvSpPr>
        <p:spPr>
          <a:xfrm>
            <a:off x="9378654" y="177835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Virtual Address Space</a:t>
            </a:r>
          </a:p>
        </p:txBody>
      </p:sp>
      <p:sp>
        <p:nvSpPr>
          <p:cNvPr id="160875" name="TextBox 160874">
            <a:extLst>
              <a:ext uri="{FF2B5EF4-FFF2-40B4-BE49-F238E27FC236}">
                <a16:creationId xmlns:a16="http://schemas.microsoft.com/office/drawing/2014/main" id="{6487228D-7971-EBB0-5BAF-ABC93B0699AD}"/>
              </a:ext>
            </a:extLst>
          </p:cNvPr>
          <p:cNvSpPr txBox="1"/>
          <p:nvPr/>
        </p:nvSpPr>
        <p:spPr>
          <a:xfrm>
            <a:off x="7345680" y="23431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VMA</a:t>
            </a:r>
          </a:p>
        </p:txBody>
      </p:sp>
      <p:sp>
        <p:nvSpPr>
          <p:cNvPr id="160876" name="Rounded Rectangle 55">
            <a:extLst>
              <a:ext uri="{FF2B5EF4-FFF2-40B4-BE49-F238E27FC236}">
                <a16:creationId xmlns:a16="http://schemas.microsoft.com/office/drawing/2014/main" id="{E0298722-7FDD-4876-C0D6-1D1FF9756682}"/>
              </a:ext>
            </a:extLst>
          </p:cNvPr>
          <p:cNvSpPr/>
          <p:nvPr/>
        </p:nvSpPr>
        <p:spPr>
          <a:xfrm>
            <a:off x="3716655" y="3167062"/>
            <a:ext cx="3629025" cy="1952625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7" name="Rounded Rectangle 56">
            <a:extLst>
              <a:ext uri="{FF2B5EF4-FFF2-40B4-BE49-F238E27FC236}">
                <a16:creationId xmlns:a16="http://schemas.microsoft.com/office/drawing/2014/main" id="{F3FA2C5B-318A-ED87-7AA4-1DC83C327A9F}"/>
              </a:ext>
            </a:extLst>
          </p:cNvPr>
          <p:cNvSpPr/>
          <p:nvPr/>
        </p:nvSpPr>
        <p:spPr>
          <a:xfrm>
            <a:off x="8008041" y="3167062"/>
            <a:ext cx="3629025" cy="1952625"/>
          </a:xfrm>
          <a:prstGeom prst="roundRect">
            <a:avLst/>
          </a:prstGeom>
          <a:solidFill>
            <a:srgbClr val="EEDAC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79" name="TextBox 160878">
            <a:extLst>
              <a:ext uri="{FF2B5EF4-FFF2-40B4-BE49-F238E27FC236}">
                <a16:creationId xmlns:a16="http://schemas.microsoft.com/office/drawing/2014/main" id="{0DD2F646-4923-BC5B-6C8B-9819BE413402}"/>
              </a:ext>
            </a:extLst>
          </p:cNvPr>
          <p:cNvSpPr txBox="1"/>
          <p:nvPr/>
        </p:nvSpPr>
        <p:spPr>
          <a:xfrm>
            <a:off x="3800124" y="330233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DRAM</a:t>
            </a:r>
          </a:p>
        </p:txBody>
      </p:sp>
      <p:sp>
        <p:nvSpPr>
          <p:cNvPr id="160880" name="TextBox 160879">
            <a:extLst>
              <a:ext uri="{FF2B5EF4-FFF2-40B4-BE49-F238E27FC236}">
                <a16:creationId xmlns:a16="http://schemas.microsoft.com/office/drawing/2014/main" id="{AA5D7AB4-4246-F460-17AE-6B1EB17F7E17}"/>
              </a:ext>
            </a:extLst>
          </p:cNvPr>
          <p:cNvSpPr txBox="1"/>
          <p:nvPr/>
        </p:nvSpPr>
        <p:spPr>
          <a:xfrm>
            <a:off x="8267349" y="3302338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PMem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0881" name="Rectangle 160880">
            <a:extLst>
              <a:ext uri="{FF2B5EF4-FFF2-40B4-BE49-F238E27FC236}">
                <a16:creationId xmlns:a16="http://schemas.microsoft.com/office/drawing/2014/main" id="{38AFD90A-A686-9F67-B682-4CE515417613}"/>
              </a:ext>
            </a:extLst>
          </p:cNvPr>
          <p:cNvSpPr/>
          <p:nvPr/>
        </p:nvSpPr>
        <p:spPr>
          <a:xfrm>
            <a:off x="9540369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2" name="Rectangle 160881">
            <a:extLst>
              <a:ext uri="{FF2B5EF4-FFF2-40B4-BE49-F238E27FC236}">
                <a16:creationId xmlns:a16="http://schemas.microsoft.com/office/drawing/2014/main" id="{4F5EFBB6-DFBF-B5BE-7164-5434B6BFD59F}"/>
              </a:ext>
            </a:extLst>
          </p:cNvPr>
          <p:cNvSpPr/>
          <p:nvPr/>
        </p:nvSpPr>
        <p:spPr>
          <a:xfrm>
            <a:off x="9801092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3" name="Rectangle 160882">
            <a:extLst>
              <a:ext uri="{FF2B5EF4-FFF2-40B4-BE49-F238E27FC236}">
                <a16:creationId xmlns:a16="http://schemas.microsoft.com/office/drawing/2014/main" id="{12B6CB07-7C56-7098-553B-F3456CFAE7A2}"/>
              </a:ext>
            </a:extLst>
          </p:cNvPr>
          <p:cNvSpPr/>
          <p:nvPr/>
        </p:nvSpPr>
        <p:spPr>
          <a:xfrm>
            <a:off x="10058902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4" name="Rectangle 160883">
            <a:extLst>
              <a:ext uri="{FF2B5EF4-FFF2-40B4-BE49-F238E27FC236}">
                <a16:creationId xmlns:a16="http://schemas.microsoft.com/office/drawing/2014/main" id="{DA5EC481-BA76-1978-C625-6EEB3C82FCB4}"/>
              </a:ext>
            </a:extLst>
          </p:cNvPr>
          <p:cNvSpPr/>
          <p:nvPr/>
        </p:nvSpPr>
        <p:spPr>
          <a:xfrm>
            <a:off x="10319625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5" name="Rectangle 160884">
            <a:extLst>
              <a:ext uri="{FF2B5EF4-FFF2-40B4-BE49-F238E27FC236}">
                <a16:creationId xmlns:a16="http://schemas.microsoft.com/office/drawing/2014/main" id="{6C8E097E-4E4E-BF49-A533-AC31268A93D1}"/>
              </a:ext>
            </a:extLst>
          </p:cNvPr>
          <p:cNvSpPr/>
          <p:nvPr/>
        </p:nvSpPr>
        <p:spPr>
          <a:xfrm>
            <a:off x="10577435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6" name="Rectangle 160885">
            <a:extLst>
              <a:ext uri="{FF2B5EF4-FFF2-40B4-BE49-F238E27FC236}">
                <a16:creationId xmlns:a16="http://schemas.microsoft.com/office/drawing/2014/main" id="{4FEC78D3-1576-22D0-05CC-571F7AF08E1B}"/>
              </a:ext>
            </a:extLst>
          </p:cNvPr>
          <p:cNvSpPr/>
          <p:nvPr/>
        </p:nvSpPr>
        <p:spPr>
          <a:xfrm>
            <a:off x="10835245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7" name="Rectangle 160886">
            <a:extLst>
              <a:ext uri="{FF2B5EF4-FFF2-40B4-BE49-F238E27FC236}">
                <a16:creationId xmlns:a16="http://schemas.microsoft.com/office/drawing/2014/main" id="{AB02A3E7-7EB1-413A-2A41-5CB7F6843A6B}"/>
              </a:ext>
            </a:extLst>
          </p:cNvPr>
          <p:cNvSpPr/>
          <p:nvPr/>
        </p:nvSpPr>
        <p:spPr>
          <a:xfrm>
            <a:off x="9282559" y="3838374"/>
            <a:ext cx="257810" cy="60999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88" name="TextBox 160887">
            <a:extLst>
              <a:ext uri="{FF2B5EF4-FFF2-40B4-BE49-F238E27FC236}">
                <a16:creationId xmlns:a16="http://schemas.microsoft.com/office/drawing/2014/main" id="{1549DE48-10A3-67B4-C6A8-56B45AD31044}"/>
              </a:ext>
            </a:extLst>
          </p:cNvPr>
          <p:cNvSpPr txBox="1"/>
          <p:nvPr/>
        </p:nvSpPr>
        <p:spPr>
          <a:xfrm>
            <a:off x="9633168" y="4543425"/>
            <a:ext cx="11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File pages</a:t>
            </a:r>
          </a:p>
        </p:txBody>
      </p:sp>
      <p:cxnSp>
        <p:nvCxnSpPr>
          <p:cNvPr id="160889" name="Straight Arrow Connector 160888">
            <a:extLst>
              <a:ext uri="{FF2B5EF4-FFF2-40B4-BE49-F238E27FC236}">
                <a16:creationId xmlns:a16="http://schemas.microsoft.com/office/drawing/2014/main" id="{BC348229-8016-039C-17C6-47743EDCEED1}"/>
              </a:ext>
            </a:extLst>
          </p:cNvPr>
          <p:cNvCxnSpPr/>
          <p:nvPr/>
        </p:nvCxnSpPr>
        <p:spPr>
          <a:xfrm>
            <a:off x="6838950" y="2228850"/>
            <a:ext cx="2572514" cy="16095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890" name="Straight Arrow Connector 160889">
            <a:extLst>
              <a:ext uri="{FF2B5EF4-FFF2-40B4-BE49-F238E27FC236}">
                <a16:creationId xmlns:a16="http://schemas.microsoft.com/office/drawing/2014/main" id="{72CA4289-B2CD-DE09-8102-1A328E9CE683}"/>
              </a:ext>
            </a:extLst>
          </p:cNvPr>
          <p:cNvCxnSpPr/>
          <p:nvPr/>
        </p:nvCxnSpPr>
        <p:spPr>
          <a:xfrm>
            <a:off x="7096760" y="2228850"/>
            <a:ext cx="2572514" cy="16095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891" name="Straight Arrow Connector 160890">
            <a:extLst>
              <a:ext uri="{FF2B5EF4-FFF2-40B4-BE49-F238E27FC236}">
                <a16:creationId xmlns:a16="http://schemas.microsoft.com/office/drawing/2014/main" id="{BA4C45F6-3CFE-7A79-1B76-C3CDC089D149}"/>
              </a:ext>
            </a:extLst>
          </p:cNvPr>
          <p:cNvCxnSpPr/>
          <p:nvPr/>
        </p:nvCxnSpPr>
        <p:spPr>
          <a:xfrm>
            <a:off x="7357483" y="2228850"/>
            <a:ext cx="2572514" cy="16095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892" name="Straight Arrow Connector 160891">
            <a:extLst>
              <a:ext uri="{FF2B5EF4-FFF2-40B4-BE49-F238E27FC236}">
                <a16:creationId xmlns:a16="http://schemas.microsoft.com/office/drawing/2014/main" id="{BAB062F4-E8A0-A9DE-3D89-0C68C0E54580}"/>
              </a:ext>
            </a:extLst>
          </p:cNvPr>
          <p:cNvCxnSpPr/>
          <p:nvPr/>
        </p:nvCxnSpPr>
        <p:spPr>
          <a:xfrm>
            <a:off x="7616374" y="2228850"/>
            <a:ext cx="2572514" cy="16095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893" name="Straight Arrow Connector 160892">
            <a:extLst>
              <a:ext uri="{FF2B5EF4-FFF2-40B4-BE49-F238E27FC236}">
                <a16:creationId xmlns:a16="http://schemas.microsoft.com/office/drawing/2014/main" id="{80B27E4D-B13D-2E6A-5A97-BB5DD96B9C2D}"/>
              </a:ext>
            </a:extLst>
          </p:cNvPr>
          <p:cNvCxnSpPr/>
          <p:nvPr/>
        </p:nvCxnSpPr>
        <p:spPr>
          <a:xfrm>
            <a:off x="7823628" y="2228850"/>
            <a:ext cx="2624902" cy="16095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894" name="Straight Arrow Connector 160893">
            <a:extLst>
              <a:ext uri="{FF2B5EF4-FFF2-40B4-BE49-F238E27FC236}">
                <a16:creationId xmlns:a16="http://schemas.microsoft.com/office/drawing/2014/main" id="{7FFAB8F4-7510-4B4D-D6C3-14B551E03799}"/>
              </a:ext>
            </a:extLst>
          </p:cNvPr>
          <p:cNvCxnSpPr>
            <a:endCxn id="160885" idx="0"/>
          </p:cNvCxnSpPr>
          <p:nvPr/>
        </p:nvCxnSpPr>
        <p:spPr>
          <a:xfrm>
            <a:off x="8092397" y="2228850"/>
            <a:ext cx="2613943" cy="16095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cxnSp>
        <p:nvCxnSpPr>
          <p:cNvPr id="160895" name="Straight Arrow Connector 160894">
            <a:extLst>
              <a:ext uri="{FF2B5EF4-FFF2-40B4-BE49-F238E27FC236}">
                <a16:creationId xmlns:a16="http://schemas.microsoft.com/office/drawing/2014/main" id="{1C049F4E-7D38-4A1D-807D-BD4E2CEF9A14}"/>
              </a:ext>
            </a:extLst>
          </p:cNvPr>
          <p:cNvCxnSpPr/>
          <p:nvPr/>
        </p:nvCxnSpPr>
        <p:spPr>
          <a:xfrm>
            <a:off x="8306709" y="2228850"/>
            <a:ext cx="2623229" cy="16095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grpSp>
        <p:nvGrpSpPr>
          <p:cNvPr id="160768" name="Group 160767">
            <a:extLst>
              <a:ext uri="{FF2B5EF4-FFF2-40B4-BE49-F238E27FC236}">
                <a16:creationId xmlns:a16="http://schemas.microsoft.com/office/drawing/2014/main" id="{9D865EDA-232F-D137-ABAD-A354FD7D2D22}"/>
              </a:ext>
            </a:extLst>
          </p:cNvPr>
          <p:cNvGrpSpPr/>
          <p:nvPr/>
        </p:nvGrpSpPr>
        <p:grpSpPr>
          <a:xfrm>
            <a:off x="5528305" y="3612222"/>
            <a:ext cx="381000" cy="265176"/>
            <a:chOff x="3579812" y="1572398"/>
            <a:chExt cx="381000" cy="304800"/>
          </a:xfrm>
        </p:grpSpPr>
        <p:sp>
          <p:nvSpPr>
            <p:cNvPr id="160769" name="Rectangle 160768">
              <a:extLst>
                <a:ext uri="{FF2B5EF4-FFF2-40B4-BE49-F238E27FC236}">
                  <a16:creationId xmlns:a16="http://schemas.microsoft.com/office/drawing/2014/main" id="{E8789365-BE2D-47E9-A5C8-9D8B15645B53}"/>
                </a:ext>
              </a:extLst>
            </p:cNvPr>
            <p:cNvSpPr/>
            <p:nvPr/>
          </p:nvSpPr>
          <p:spPr>
            <a:xfrm>
              <a:off x="3579812" y="1572398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71" name="Rectangle 160770">
              <a:extLst>
                <a:ext uri="{FF2B5EF4-FFF2-40B4-BE49-F238E27FC236}">
                  <a16:creationId xmlns:a16="http://schemas.microsoft.com/office/drawing/2014/main" id="{33722FE9-C9EE-B6BE-7101-CDB06972ECE6}"/>
                </a:ext>
              </a:extLst>
            </p:cNvPr>
            <p:cNvSpPr/>
            <p:nvPr/>
          </p:nvSpPr>
          <p:spPr>
            <a:xfrm>
              <a:off x="3579812" y="1572400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72" name="Rectangle 160771">
              <a:extLst>
                <a:ext uri="{FF2B5EF4-FFF2-40B4-BE49-F238E27FC236}">
                  <a16:creationId xmlns:a16="http://schemas.microsoft.com/office/drawing/2014/main" id="{092981F3-5BFB-3D3F-2A8D-CBE216C8D4FE}"/>
                </a:ext>
              </a:extLst>
            </p:cNvPr>
            <p:cNvSpPr/>
            <p:nvPr/>
          </p:nvSpPr>
          <p:spPr>
            <a:xfrm>
              <a:off x="3579812" y="1638332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773" name="Group 160772">
            <a:extLst>
              <a:ext uri="{FF2B5EF4-FFF2-40B4-BE49-F238E27FC236}">
                <a16:creationId xmlns:a16="http://schemas.microsoft.com/office/drawing/2014/main" id="{52696DAB-0CF4-5F3E-9726-2DCD6A34ACA5}"/>
              </a:ext>
            </a:extLst>
          </p:cNvPr>
          <p:cNvGrpSpPr/>
          <p:nvPr/>
        </p:nvGrpSpPr>
        <p:grpSpPr>
          <a:xfrm>
            <a:off x="4916805" y="3818605"/>
            <a:ext cx="381000" cy="265176"/>
            <a:chOff x="2589212" y="1724798"/>
            <a:chExt cx="381000" cy="304800"/>
          </a:xfrm>
        </p:grpSpPr>
        <p:sp>
          <p:nvSpPr>
            <p:cNvPr id="160774" name="Rectangle 160773">
              <a:extLst>
                <a:ext uri="{FF2B5EF4-FFF2-40B4-BE49-F238E27FC236}">
                  <a16:creationId xmlns:a16="http://schemas.microsoft.com/office/drawing/2014/main" id="{421D5B57-EB24-1CD9-3C0C-07E1D6254547}"/>
                </a:ext>
              </a:extLst>
            </p:cNvPr>
            <p:cNvSpPr/>
            <p:nvPr/>
          </p:nvSpPr>
          <p:spPr>
            <a:xfrm>
              <a:off x="2589212" y="1724798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75" name="Rectangle 160774">
              <a:extLst>
                <a:ext uri="{FF2B5EF4-FFF2-40B4-BE49-F238E27FC236}">
                  <a16:creationId xmlns:a16="http://schemas.microsoft.com/office/drawing/2014/main" id="{E89AA787-B5C3-FE3E-4FCE-E9C1339D94FC}"/>
                </a:ext>
              </a:extLst>
            </p:cNvPr>
            <p:cNvSpPr/>
            <p:nvPr/>
          </p:nvSpPr>
          <p:spPr>
            <a:xfrm>
              <a:off x="2589212" y="1724800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776" name="Group 160775">
            <a:extLst>
              <a:ext uri="{FF2B5EF4-FFF2-40B4-BE49-F238E27FC236}">
                <a16:creationId xmlns:a16="http://schemas.microsoft.com/office/drawing/2014/main" id="{0D542B17-2DCC-C9C9-26ED-5637A8E76AB6}"/>
              </a:ext>
            </a:extLst>
          </p:cNvPr>
          <p:cNvGrpSpPr/>
          <p:nvPr/>
        </p:nvGrpSpPr>
        <p:grpSpPr>
          <a:xfrm>
            <a:off x="4251823" y="4053394"/>
            <a:ext cx="381687" cy="265176"/>
            <a:chOff x="1350965" y="2114509"/>
            <a:chExt cx="381687" cy="304805"/>
          </a:xfrm>
        </p:grpSpPr>
        <p:sp>
          <p:nvSpPr>
            <p:cNvPr id="160777" name="Rectangle 160776">
              <a:extLst>
                <a:ext uri="{FF2B5EF4-FFF2-40B4-BE49-F238E27FC236}">
                  <a16:creationId xmlns:a16="http://schemas.microsoft.com/office/drawing/2014/main" id="{76B6A19C-20FE-AC78-8E66-A6903EA206A8}"/>
                </a:ext>
              </a:extLst>
            </p:cNvPr>
            <p:cNvSpPr/>
            <p:nvPr/>
          </p:nvSpPr>
          <p:spPr>
            <a:xfrm>
              <a:off x="1350965" y="2114509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78" name="Rectangle 160777">
              <a:extLst>
                <a:ext uri="{FF2B5EF4-FFF2-40B4-BE49-F238E27FC236}">
                  <a16:creationId xmlns:a16="http://schemas.microsoft.com/office/drawing/2014/main" id="{83F8B9CE-4BA0-9EB2-91D7-465656A17FEF}"/>
                </a:ext>
              </a:extLst>
            </p:cNvPr>
            <p:cNvSpPr/>
            <p:nvPr/>
          </p:nvSpPr>
          <p:spPr>
            <a:xfrm>
              <a:off x="1351652" y="2114512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779" name="Rectangle 160778">
              <a:extLst>
                <a:ext uri="{FF2B5EF4-FFF2-40B4-BE49-F238E27FC236}">
                  <a16:creationId xmlns:a16="http://schemas.microsoft.com/office/drawing/2014/main" id="{4DB1ECD0-F294-D3B2-CD20-B39995246E49}"/>
                </a:ext>
              </a:extLst>
            </p:cNvPr>
            <p:cNvSpPr/>
            <p:nvPr/>
          </p:nvSpPr>
          <p:spPr>
            <a:xfrm>
              <a:off x="1350965" y="2349463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0784" name="TextBox 160783">
            <a:extLst>
              <a:ext uri="{FF2B5EF4-FFF2-40B4-BE49-F238E27FC236}">
                <a16:creationId xmlns:a16="http://schemas.microsoft.com/office/drawing/2014/main" id="{A72426B8-A808-B770-9B43-535053EBE176}"/>
              </a:ext>
            </a:extLst>
          </p:cNvPr>
          <p:cNvSpPr txBox="1"/>
          <p:nvPr/>
        </p:nvSpPr>
        <p:spPr>
          <a:xfrm>
            <a:off x="4214422" y="437726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PGD</a:t>
            </a:r>
          </a:p>
        </p:txBody>
      </p:sp>
      <p:sp>
        <p:nvSpPr>
          <p:cNvPr id="160785" name="TextBox 160784">
            <a:extLst>
              <a:ext uri="{FF2B5EF4-FFF2-40B4-BE49-F238E27FC236}">
                <a16:creationId xmlns:a16="http://schemas.microsoft.com/office/drawing/2014/main" id="{15F11B6A-C3F2-12CE-EAE1-F9E5741E1482}"/>
              </a:ext>
            </a:extLst>
          </p:cNvPr>
          <p:cNvSpPr txBox="1"/>
          <p:nvPr/>
        </p:nvSpPr>
        <p:spPr>
          <a:xfrm>
            <a:off x="4877915" y="409857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PUD</a:t>
            </a:r>
          </a:p>
        </p:txBody>
      </p:sp>
      <p:sp>
        <p:nvSpPr>
          <p:cNvPr id="160786" name="TextBox 160785">
            <a:extLst>
              <a:ext uri="{FF2B5EF4-FFF2-40B4-BE49-F238E27FC236}">
                <a16:creationId xmlns:a16="http://schemas.microsoft.com/office/drawing/2014/main" id="{C531FB29-6ABC-B96D-E0D4-4F78659E034C}"/>
              </a:ext>
            </a:extLst>
          </p:cNvPr>
          <p:cNvSpPr txBox="1"/>
          <p:nvPr/>
        </p:nvSpPr>
        <p:spPr>
          <a:xfrm>
            <a:off x="5473385" y="391489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PMD</a:t>
            </a:r>
          </a:p>
        </p:txBody>
      </p:sp>
      <p:cxnSp>
        <p:nvCxnSpPr>
          <p:cNvPr id="160788" name="Straight Arrow Connector 160787">
            <a:extLst>
              <a:ext uri="{FF2B5EF4-FFF2-40B4-BE49-F238E27FC236}">
                <a16:creationId xmlns:a16="http://schemas.microsoft.com/office/drawing/2014/main" id="{44B17C8B-AC93-36CB-64FD-6147DABE052D}"/>
              </a:ext>
            </a:extLst>
          </p:cNvPr>
          <p:cNvCxnSpPr/>
          <p:nvPr/>
        </p:nvCxnSpPr>
        <p:spPr>
          <a:xfrm flipV="1">
            <a:off x="4633510" y="3818605"/>
            <a:ext cx="283295" cy="234792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160789" name="Straight Arrow Connector 160788">
            <a:extLst>
              <a:ext uri="{FF2B5EF4-FFF2-40B4-BE49-F238E27FC236}">
                <a16:creationId xmlns:a16="http://schemas.microsoft.com/office/drawing/2014/main" id="{7439074D-7C78-7B9B-D44C-C34AF9B943C1}"/>
              </a:ext>
            </a:extLst>
          </p:cNvPr>
          <p:cNvCxnSpPr/>
          <p:nvPr/>
        </p:nvCxnSpPr>
        <p:spPr>
          <a:xfrm flipV="1">
            <a:off x="5297805" y="3604639"/>
            <a:ext cx="233362" cy="213966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/>
        </p:spPr>
      </p:cxnSp>
      <p:sp>
        <p:nvSpPr>
          <p:cNvPr id="160806" name="TextBox 160805">
            <a:extLst>
              <a:ext uri="{FF2B5EF4-FFF2-40B4-BE49-F238E27FC236}">
                <a16:creationId xmlns:a16="http://schemas.microsoft.com/office/drawing/2014/main" id="{6A468B26-A394-2F36-5111-A66949D3C8C7}"/>
              </a:ext>
            </a:extLst>
          </p:cNvPr>
          <p:cNvSpPr txBox="1"/>
          <p:nvPr/>
        </p:nvSpPr>
        <p:spPr>
          <a:xfrm>
            <a:off x="3263495" y="151389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DAX-munmap()</a:t>
            </a:r>
          </a:p>
        </p:txBody>
      </p:sp>
      <p:graphicFrame>
        <p:nvGraphicFramePr>
          <p:cNvPr id="160808" name="Table 160807">
            <a:extLst>
              <a:ext uri="{FF2B5EF4-FFF2-40B4-BE49-F238E27FC236}">
                <a16:creationId xmlns:a16="http://schemas.microsoft.com/office/drawing/2014/main" id="{685CC734-5603-76BB-57F8-8F8D543B6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43922"/>
              </p:ext>
            </p:extLst>
          </p:nvPr>
        </p:nvGraphicFramePr>
        <p:xfrm>
          <a:off x="5721885" y="1627027"/>
          <a:ext cx="3454836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0809" name="Graphic 17" descr="Processor">
            <a:extLst>
              <a:ext uri="{FF2B5EF4-FFF2-40B4-BE49-F238E27FC236}">
                <a16:creationId xmlns:a16="http://schemas.microsoft.com/office/drawing/2014/main" id="{954E0584-C3E2-697C-3731-37300B97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9424" y="1187756"/>
            <a:ext cx="914400" cy="914400"/>
          </a:xfrm>
          <a:prstGeom prst="rect">
            <a:avLst/>
          </a:prstGeom>
        </p:spPr>
      </p:pic>
      <p:pic>
        <p:nvPicPr>
          <p:cNvPr id="160810" name="Graphic 17" descr="Processor">
            <a:extLst>
              <a:ext uri="{FF2B5EF4-FFF2-40B4-BE49-F238E27FC236}">
                <a16:creationId xmlns:a16="http://schemas.microsoft.com/office/drawing/2014/main" id="{AD53AEFC-4D81-CEA2-F5A2-ABCED491EA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9654" y="1193014"/>
            <a:ext cx="914400" cy="914400"/>
          </a:xfrm>
          <a:prstGeom prst="rect">
            <a:avLst/>
          </a:prstGeom>
        </p:spPr>
      </p:pic>
      <p:pic>
        <p:nvPicPr>
          <p:cNvPr id="160811" name="Graphic 17" descr="Processor">
            <a:extLst>
              <a:ext uri="{FF2B5EF4-FFF2-40B4-BE49-F238E27FC236}">
                <a16:creationId xmlns:a16="http://schemas.microsoft.com/office/drawing/2014/main" id="{DDFEDE6D-C01E-4C84-2EE1-64146A24AA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3438" y="1187756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160812" name="Graphic 17" descr="Processor">
            <a:extLst>
              <a:ext uri="{FF2B5EF4-FFF2-40B4-BE49-F238E27FC236}">
                <a16:creationId xmlns:a16="http://schemas.microsoft.com/office/drawing/2014/main" id="{0C6E08ED-DB83-CC22-55CF-F557D26657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0526" y="1193014"/>
            <a:ext cx="914400" cy="914400"/>
          </a:xfrm>
          <a:prstGeom prst="rect">
            <a:avLst/>
          </a:prstGeom>
        </p:spPr>
      </p:pic>
      <p:sp>
        <p:nvSpPr>
          <p:cNvPr id="160813" name="Rectangle 160812">
            <a:extLst>
              <a:ext uri="{FF2B5EF4-FFF2-40B4-BE49-F238E27FC236}">
                <a16:creationId xmlns:a16="http://schemas.microsoft.com/office/drawing/2014/main" id="{959EA180-238D-D1C8-A8E2-694699B64F78}"/>
              </a:ext>
            </a:extLst>
          </p:cNvPr>
          <p:cNvSpPr/>
          <p:nvPr/>
        </p:nvSpPr>
        <p:spPr>
          <a:xfrm>
            <a:off x="5634521" y="2037963"/>
            <a:ext cx="381000" cy="6138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TLB</a:t>
            </a:r>
          </a:p>
        </p:txBody>
      </p:sp>
      <p:sp>
        <p:nvSpPr>
          <p:cNvPr id="160814" name="Rectangle 160813">
            <a:extLst>
              <a:ext uri="{FF2B5EF4-FFF2-40B4-BE49-F238E27FC236}">
                <a16:creationId xmlns:a16="http://schemas.microsoft.com/office/drawing/2014/main" id="{4FE90524-C216-487B-5C82-8E0C95CA36E6}"/>
              </a:ext>
            </a:extLst>
          </p:cNvPr>
          <p:cNvSpPr/>
          <p:nvPr/>
        </p:nvSpPr>
        <p:spPr>
          <a:xfrm>
            <a:off x="7486360" y="2037963"/>
            <a:ext cx="381000" cy="6138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TLB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15" name="Rectangle 160814">
            <a:extLst>
              <a:ext uri="{FF2B5EF4-FFF2-40B4-BE49-F238E27FC236}">
                <a16:creationId xmlns:a16="http://schemas.microsoft.com/office/drawing/2014/main" id="{0FA690C4-90B2-B0C4-9873-D8E9FC08B5C9}"/>
              </a:ext>
            </a:extLst>
          </p:cNvPr>
          <p:cNvSpPr/>
          <p:nvPr/>
        </p:nvSpPr>
        <p:spPr>
          <a:xfrm>
            <a:off x="9373074" y="2047710"/>
            <a:ext cx="381000" cy="6138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TLB</a:t>
            </a:r>
          </a:p>
        </p:txBody>
      </p:sp>
      <p:sp>
        <p:nvSpPr>
          <p:cNvPr id="160816" name="Rectangle 160815">
            <a:extLst>
              <a:ext uri="{FF2B5EF4-FFF2-40B4-BE49-F238E27FC236}">
                <a16:creationId xmlns:a16="http://schemas.microsoft.com/office/drawing/2014/main" id="{D61E87BA-AD71-434E-79DC-1D43AD3940D3}"/>
              </a:ext>
            </a:extLst>
          </p:cNvPr>
          <p:cNvSpPr/>
          <p:nvPr/>
        </p:nvSpPr>
        <p:spPr>
          <a:xfrm>
            <a:off x="11010004" y="2037963"/>
            <a:ext cx="381000" cy="61385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TLB</a:t>
            </a:r>
          </a:p>
        </p:txBody>
      </p:sp>
      <p:sp>
        <p:nvSpPr>
          <p:cNvPr id="160818" name="TextBox 160817">
            <a:extLst>
              <a:ext uri="{FF2B5EF4-FFF2-40B4-BE49-F238E27FC236}">
                <a16:creationId xmlns:a16="http://schemas.microsoft.com/office/drawing/2014/main" id="{D7563704-3C26-389C-73FF-6B4511853120}"/>
              </a:ext>
            </a:extLst>
          </p:cNvPr>
          <p:cNvSpPr txBox="1"/>
          <p:nvPr/>
        </p:nvSpPr>
        <p:spPr>
          <a:xfrm>
            <a:off x="3556074" y="2063069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TLB shootdowns</a:t>
            </a:r>
          </a:p>
        </p:txBody>
      </p:sp>
      <p:sp>
        <p:nvSpPr>
          <p:cNvPr id="160819" name="Rectangle 160818">
            <a:extLst>
              <a:ext uri="{FF2B5EF4-FFF2-40B4-BE49-F238E27FC236}">
                <a16:creationId xmlns:a16="http://schemas.microsoft.com/office/drawing/2014/main" id="{85D443DC-0307-5E8D-06CE-27BA98D1605A}"/>
              </a:ext>
            </a:extLst>
          </p:cNvPr>
          <p:cNvSpPr/>
          <p:nvPr/>
        </p:nvSpPr>
        <p:spPr>
          <a:xfrm>
            <a:off x="5632733" y="210741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</a:t>
            </a:r>
          </a:p>
        </p:txBody>
      </p:sp>
      <p:sp>
        <p:nvSpPr>
          <p:cNvPr id="160820" name="Rectangle 160819">
            <a:extLst>
              <a:ext uri="{FF2B5EF4-FFF2-40B4-BE49-F238E27FC236}">
                <a16:creationId xmlns:a16="http://schemas.microsoft.com/office/drawing/2014/main" id="{03F94295-463F-A96B-7F49-BB0773B655FB}"/>
              </a:ext>
            </a:extLst>
          </p:cNvPr>
          <p:cNvSpPr/>
          <p:nvPr/>
        </p:nvSpPr>
        <p:spPr>
          <a:xfrm>
            <a:off x="9373074" y="2113270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</a:t>
            </a:r>
          </a:p>
        </p:txBody>
      </p:sp>
      <p:sp>
        <p:nvSpPr>
          <p:cNvPr id="160821" name="Rectangle 160820">
            <a:extLst>
              <a:ext uri="{FF2B5EF4-FFF2-40B4-BE49-F238E27FC236}">
                <a16:creationId xmlns:a16="http://schemas.microsoft.com/office/drawing/2014/main" id="{8BA0DC83-4602-42BE-A279-F041E8F7D9CD}"/>
              </a:ext>
            </a:extLst>
          </p:cNvPr>
          <p:cNvSpPr/>
          <p:nvPr/>
        </p:nvSpPr>
        <p:spPr>
          <a:xfrm>
            <a:off x="7486360" y="2220371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822" name="Rectangle 160821">
            <a:extLst>
              <a:ext uri="{FF2B5EF4-FFF2-40B4-BE49-F238E27FC236}">
                <a16:creationId xmlns:a16="http://schemas.microsoft.com/office/drawing/2014/main" id="{1D89E8EB-B887-8A68-B153-B204C41B5766}"/>
              </a:ext>
            </a:extLst>
          </p:cNvPr>
          <p:cNvSpPr/>
          <p:nvPr/>
        </p:nvSpPr>
        <p:spPr>
          <a:xfrm>
            <a:off x="11010004" y="2347509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27BD76-1966-B266-10CB-13AA5BED6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59619"/>
              </p:ext>
            </p:extLst>
          </p:nvPr>
        </p:nvGraphicFramePr>
        <p:xfrm>
          <a:off x="98092" y="1733486"/>
          <a:ext cx="2516389" cy="4588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1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Overhead Source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1. Page Faults</a:t>
                      </a:r>
                      <a:b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(page table setup)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2. Synchronous release – TLB shootdowns</a:t>
                      </a:r>
                    </a:p>
                    <a:p>
                      <a:pPr algn="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9308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5182C7-EB3B-89EF-6D54-0F7242F0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77726"/>
              </p:ext>
            </p:extLst>
          </p:nvPr>
        </p:nvGraphicFramePr>
        <p:xfrm>
          <a:off x="6707132" y="1624669"/>
          <a:ext cx="1727418" cy="612993"/>
        </p:xfrm>
        <a:graphic>
          <a:graphicData uri="http://schemas.openxmlformats.org/drawingml/2006/table">
            <a:tbl>
              <a:tblPr firstRow="1" bandRow="1"/>
              <a:tblGrid>
                <a:gridCol w="246774">
                  <a:extLst>
                    <a:ext uri="{9D8B030D-6E8A-4147-A177-3AD203B41FA5}">
                      <a16:colId xmlns:a16="http://schemas.microsoft.com/office/drawing/2014/main" val="182064013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623804966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895319389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240037214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3836855998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26825457"/>
                    </a:ext>
                  </a:extLst>
                </a:gridCol>
                <a:gridCol w="246774">
                  <a:extLst>
                    <a:ext uri="{9D8B030D-6E8A-4147-A177-3AD203B41FA5}">
                      <a16:colId xmlns:a16="http://schemas.microsoft.com/office/drawing/2014/main" val="4216447326"/>
                    </a:ext>
                  </a:extLst>
                </a:gridCol>
              </a:tblGrid>
              <a:tr h="612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32772"/>
                  </a:ext>
                </a:extLst>
              </a:tr>
            </a:tbl>
          </a:graphicData>
        </a:graphic>
      </p:graphicFrame>
      <p:sp>
        <p:nvSpPr>
          <p:cNvPr id="160878" name="Rounded Rectangle 57">
            <a:extLst>
              <a:ext uri="{FF2B5EF4-FFF2-40B4-BE49-F238E27FC236}">
                <a16:creationId xmlns:a16="http://schemas.microsoft.com/office/drawing/2014/main" id="{81D1FF1B-6349-80FE-8C95-24D056F31CD0}"/>
              </a:ext>
            </a:extLst>
          </p:cNvPr>
          <p:cNvSpPr/>
          <p:nvPr/>
        </p:nvSpPr>
        <p:spPr>
          <a:xfrm>
            <a:off x="6686550" y="1483995"/>
            <a:ext cx="1752600" cy="866775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6A5803-3D9E-C993-6EAB-7224C77DD55C}"/>
              </a:ext>
            </a:extLst>
          </p:cNvPr>
          <p:cNvGrpSpPr/>
          <p:nvPr/>
        </p:nvGrpSpPr>
        <p:grpSpPr>
          <a:xfrm>
            <a:off x="6157912" y="3441664"/>
            <a:ext cx="381000" cy="265174"/>
            <a:chOff x="4532312" y="1419998"/>
            <a:chExt cx="381000" cy="304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BC68DB-97B5-38F2-F400-A9E5A4EEF068}"/>
                </a:ext>
              </a:extLst>
            </p:cNvPr>
            <p:cNvSpPr/>
            <p:nvPr/>
          </p:nvSpPr>
          <p:spPr>
            <a:xfrm>
              <a:off x="4532312" y="1419998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11F1B9-36FA-AE91-070A-C89991317C2C}"/>
                </a:ext>
              </a:extLst>
            </p:cNvPr>
            <p:cNvSpPr/>
            <p:nvPr/>
          </p:nvSpPr>
          <p:spPr>
            <a:xfrm>
              <a:off x="4532312" y="1420000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A8C16B-89D1-3707-FADA-E475C4EBE01F}"/>
              </a:ext>
            </a:extLst>
          </p:cNvPr>
          <p:cNvCxnSpPr/>
          <p:nvPr/>
        </p:nvCxnSpPr>
        <p:spPr>
          <a:xfrm flipV="1">
            <a:off x="5909305" y="3441666"/>
            <a:ext cx="248607" cy="170558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76F423-6AAA-AE74-5A5D-59EC2F512DEA}"/>
              </a:ext>
            </a:extLst>
          </p:cNvPr>
          <p:cNvCxnSpPr>
            <a:cxnSpLocks/>
          </p:cNvCxnSpPr>
          <p:nvPr/>
        </p:nvCxnSpPr>
        <p:spPr>
          <a:xfrm>
            <a:off x="5909623" y="3702797"/>
            <a:ext cx="283905" cy="354587"/>
          </a:xfrm>
          <a:prstGeom prst="straightConnector1">
            <a:avLst/>
          </a:prstGeom>
          <a:noFill/>
          <a:ln w="1270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6006E3-D434-A67E-DE55-343F3178A5DC}"/>
              </a:ext>
            </a:extLst>
          </p:cNvPr>
          <p:cNvGrpSpPr/>
          <p:nvPr/>
        </p:nvGrpSpPr>
        <p:grpSpPr>
          <a:xfrm>
            <a:off x="6196810" y="4041807"/>
            <a:ext cx="381000" cy="265174"/>
            <a:chOff x="4532312" y="1419998"/>
            <a:chExt cx="381000" cy="304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13CBED-3DF9-EEF6-68E8-4DBCA0EF67A3}"/>
                </a:ext>
              </a:extLst>
            </p:cNvPr>
            <p:cNvSpPr/>
            <p:nvPr/>
          </p:nvSpPr>
          <p:spPr>
            <a:xfrm>
              <a:off x="4532312" y="1419998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CD988A-C0A9-FB97-8C68-4C1C076DF993}"/>
                </a:ext>
              </a:extLst>
            </p:cNvPr>
            <p:cNvSpPr/>
            <p:nvPr/>
          </p:nvSpPr>
          <p:spPr>
            <a:xfrm>
              <a:off x="4532312" y="1420000"/>
              <a:ext cx="381000" cy="69851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544BD-6AD4-CAE1-99CC-49050F20ABEB}"/>
              </a:ext>
            </a:extLst>
          </p:cNvPr>
          <p:cNvSpPr/>
          <p:nvPr/>
        </p:nvSpPr>
        <p:spPr>
          <a:xfrm>
            <a:off x="6159103" y="3496991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52D1F8-08C1-CCC0-E652-136CA7BF5DE7}"/>
              </a:ext>
            </a:extLst>
          </p:cNvPr>
          <p:cNvSpPr/>
          <p:nvPr/>
        </p:nvSpPr>
        <p:spPr>
          <a:xfrm>
            <a:off x="6158508" y="3556845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A68E76-C69D-C945-FBA9-743206242047}"/>
              </a:ext>
            </a:extLst>
          </p:cNvPr>
          <p:cNvSpPr/>
          <p:nvPr/>
        </p:nvSpPr>
        <p:spPr>
          <a:xfrm>
            <a:off x="6158230" y="3612224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EFF727-1799-AE11-6EE3-383CE0DDC2E2}"/>
              </a:ext>
            </a:extLst>
          </p:cNvPr>
          <p:cNvSpPr/>
          <p:nvPr/>
        </p:nvSpPr>
        <p:spPr>
          <a:xfrm>
            <a:off x="6157301" y="3666687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2D76CE-878C-007E-35D7-66D282896A75}"/>
              </a:ext>
            </a:extLst>
          </p:cNvPr>
          <p:cNvSpPr/>
          <p:nvPr/>
        </p:nvSpPr>
        <p:spPr>
          <a:xfrm>
            <a:off x="6195051" y="4099641"/>
            <a:ext cx="381000" cy="6077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B2AF21-8D10-8569-9582-E1BB51508675}"/>
              </a:ext>
            </a:extLst>
          </p:cNvPr>
          <p:cNvSpPr/>
          <p:nvPr/>
        </p:nvSpPr>
        <p:spPr>
          <a:xfrm>
            <a:off x="0" y="5370360"/>
            <a:ext cx="12192000" cy="96852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TLB shootdowns are expensive (x1000 of cycles)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7CE81C-BCD2-8794-8CC6-EFD7A9612678}"/>
              </a:ext>
            </a:extLst>
          </p:cNvPr>
          <p:cNvSpPr/>
          <p:nvPr/>
        </p:nvSpPr>
        <p:spPr>
          <a:xfrm>
            <a:off x="0" y="5362369"/>
            <a:ext cx="12192000" cy="968528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TLB shootdowns are inherently non-scalable </a:t>
            </a:r>
            <a:r>
              <a:rPr lang="en-US" sz="2800" dirty="0">
                <a:sym typeface="Wingdings" panose="05000000000000000000" pitchFamily="2" charset="2"/>
              </a:rPr>
              <a:t> IPIs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0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14"/>
    </mc:Choice>
    <mc:Fallback xmlns="">
      <p:transition spd="slow" advTm="29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0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0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0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0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0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0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0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0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0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60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60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60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74" grpId="0"/>
      <p:bldP spid="160875" grpId="0"/>
      <p:bldP spid="160813" grpId="0" animBg="1"/>
      <p:bldP spid="160814" grpId="0" animBg="1"/>
      <p:bldP spid="160815" grpId="0" animBg="1"/>
      <p:bldP spid="160816" grpId="0" animBg="1"/>
      <p:bldP spid="160818" grpId="0"/>
      <p:bldP spid="160819" grpId="0" animBg="1"/>
      <p:bldP spid="160819" grpId="1" animBg="1"/>
      <p:bldP spid="160820" grpId="0" animBg="1"/>
      <p:bldP spid="160820" grpId="1" animBg="1"/>
      <p:bldP spid="160821" grpId="0" animBg="1"/>
      <p:bldP spid="160821" grpId="1" animBg="1"/>
      <p:bldP spid="160822" grpId="0" animBg="1"/>
      <p:bldP spid="160822" grpId="1" animBg="1"/>
      <p:bldP spid="16087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6.3|11.8|12.1|1|55.1|7.5|9.5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9.4|10.1|13.5|25.2|5.3|1.4|9.1|14.9|7.9|12.9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8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.7|14.1|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8.8|4.6|9.3|9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7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7|2.3|8.5|15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3.3|13.9|8.3|50.2|10.9|30.8|1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1.6|8.5|2|1.2|19.5|22.6|1.6|33.4|1.2|64.9|8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7|2.3|8.5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6|4.8|1.1|4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6.3|11.8|12.1|1|55.1|7.5|9.5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5.7|1.1|6.1|1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3.4|7.9|7.7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8.3|5.2|4.7|1.3|20.3|16.9|1.5|43.7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9|5.6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5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PFpresentationDAC2013">
  <a:themeElements>
    <a:clrScheme name="BSC-MSRCPlantlla-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SC-MSRCPlantlla-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SC-MSRCPlantlla-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52070</TotalTime>
  <Words>2188</Words>
  <Application>Microsoft Office PowerPoint</Application>
  <PresentationFormat>Widescreen</PresentationFormat>
  <Paragraphs>606</Paragraphs>
  <Slides>33</Slides>
  <Notes>33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Consolas</vt:lpstr>
      <vt:lpstr>Courier New</vt:lpstr>
      <vt:lpstr>Dreaming Outloud Pro</vt:lpstr>
      <vt:lpstr>Noto Sans Symbols</vt:lpstr>
      <vt:lpstr>Retrospect</vt:lpstr>
      <vt:lpstr>Custom Design</vt:lpstr>
      <vt:lpstr>WPFpresentationDAC2013</vt:lpstr>
      <vt:lpstr>DaxVM: Stressing the Limits of Memory as a File Interface</vt:lpstr>
      <vt:lpstr>New Era: Direct Access to Fast Byte-Addressable Storage</vt:lpstr>
      <vt:lpstr>Direct Access: The different interfaces</vt:lpstr>
      <vt:lpstr>Direct Access: The different interfaces</vt:lpstr>
      <vt:lpstr>Direct Access: Interfaces performance</vt:lpstr>
      <vt:lpstr>Dax-MM performs poorly</vt:lpstr>
      <vt:lpstr>             Memory as a file interface</vt:lpstr>
      <vt:lpstr>             Memory as a file interface</vt:lpstr>
      <vt:lpstr>             Memory as a file interface</vt:lpstr>
      <vt:lpstr>Motivation: Virtual Memory is the Bottleneck</vt:lpstr>
      <vt:lpstr>Motivation: Virtual Memory is the Bottleneck</vt:lpstr>
      <vt:lpstr>DaxVM: O(1) MMap via pre-populated file tables</vt:lpstr>
      <vt:lpstr>DaxVM: Asynchronous Resource Release </vt:lpstr>
      <vt:lpstr>PowerPoint Presentation</vt:lpstr>
      <vt:lpstr>Micro-benchmarks</vt:lpstr>
      <vt:lpstr>Apache</vt:lpstr>
      <vt:lpstr>Thank You   </vt:lpstr>
      <vt:lpstr>Thank You   </vt:lpstr>
      <vt:lpstr>Backup slides</vt:lpstr>
      <vt:lpstr>New Era: Fast Storage and Direct Access</vt:lpstr>
      <vt:lpstr>             Memory as a file interface</vt:lpstr>
      <vt:lpstr>             Memory as a file interface</vt:lpstr>
      <vt:lpstr>             Memory as a file interface</vt:lpstr>
      <vt:lpstr>             Memory as a file interface</vt:lpstr>
      <vt:lpstr>DaxVM: O(1) MMap via pre-populated file tables</vt:lpstr>
      <vt:lpstr>             Memory as a file interface</vt:lpstr>
      <vt:lpstr>Direct Access: Interfaces performance</vt:lpstr>
      <vt:lpstr>Executive Summary</vt:lpstr>
      <vt:lpstr>Executive Summary</vt:lpstr>
      <vt:lpstr>Executive Summary</vt:lpstr>
      <vt:lpstr>New Era: Direct Access to Fast Byte-Addressable Storage</vt:lpstr>
      <vt:lpstr>Direct Access: The different interfaces</vt:lpstr>
      <vt:lpstr>DaxVM: O(1) MMap via pre-populated file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Compressed Memory Systems</dc:title>
  <dc:creator>x x</dc:creator>
  <cp:lastModifiedBy>Chloe</cp:lastModifiedBy>
  <cp:revision>1725</cp:revision>
  <dcterms:created xsi:type="dcterms:W3CDTF">2015-05-28T17:57:53Z</dcterms:created>
  <dcterms:modified xsi:type="dcterms:W3CDTF">2022-09-23T18:56:05Z</dcterms:modified>
</cp:coreProperties>
</file>